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763" r:id="rId5"/>
    <p:sldMasterId id="2147483774" r:id="rId6"/>
  </p:sldMasterIdLst>
  <p:notesMasterIdLst>
    <p:notesMasterId r:id="rId11"/>
  </p:notesMasterIdLst>
  <p:handoutMasterIdLst>
    <p:handoutMasterId r:id="rId12"/>
  </p:handoutMasterIdLst>
  <p:sldIdLst>
    <p:sldId id="284" r:id="rId7"/>
    <p:sldId id="259" r:id="rId8"/>
    <p:sldId id="257" r:id="rId9"/>
    <p:sldId id="260" r:id="rId1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61" autoAdjust="0"/>
  </p:normalViewPr>
  <p:slideViewPr>
    <p:cSldViewPr snapToGrid="0" showGuides="1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2/25/2022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19:12:11.3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1 440,'299'17,"195"-4,-317-14,227-16,-308 8,101 6,-173 2,-1-2,0 0,37-11,8-1,-61 14,424-69,-253 57,-23 3,44-5,73-10,-187 8,13-2,119-7,-32 9,-63 4,4 1,134-8,-174 20,283-16,-296 7,327-24,-288 33,201-10,-109-3,-65 6,-47-5,5 0,142 8,84-6,413-10,-509 22,247-2,-443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19:12:13.9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76,'1063'0,"-1049"0,0-2,0 0,23-7,22-3,-33 8,26-7,-30 5,0 1,29-1,242 4,-146 4,-137-3,0 1,0-1,0-1,0 0,14-4,-6-1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19:12:23.6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1 728,'12'-1,"0"-1,-1 1,23-8,15-2,54 4,139 6,-113 3,455-2,-407-15,-7 1,1036 13,-539 3,-391-17,-79 3,133 8,131-7,-162-7,-197 4,-65 8,55-3,17 9,-28 1,106-13,-141 6,55-16,-70 15,1 1,59-2,13-2,107-26,-94 24,-3 1,58-2,-114 11,68-11,83-30,84-20,-207 44,98-9,-176 26,91-4,-67 5,0-1,45-9,-18-3,2 1,-1 4,91-3,-21 14,147-3,-199-7,87-22,-62 10,-48 9,-27 5,36-4,-38 6,0-1,-1-1,42-16,-6 3,-31 10,-12 2,2 2,-1 0,0 2,23-2,-13 4,12-1,45-7,-17-2,-39 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19:12:27.2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1 120,'84'1,"95"-3,-171 0,0 1,0-2,0 1,-1-1,1 0,-1-1,9-5,-6 4,0 0,21-7,46-12,-48 13,0 2,1 2,0 0,0 2,33-2,54 8,-92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19:12:37.2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84,'34'0,"-1"-1,0-2,53-11,-23-5,13-3,7 3,-58 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19:12:42.6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0 905,'471'15,"-76"-1,359-12,-385-3,-357 1,1-1,-1-1,0 0,0 0,0-1,0-1,0 0,11-6,-2 0,-1-2,0 0,25-21,-31 24,1 0,1 1,-1 0,2 1,-1 1,32-7,4-3,169-52,37-13,-193 57,1 4,79-15,-65 19,-44 8,0 2,42-3,264 10,21-2,-168-13,75-2,-268 16,260-11,-143 0,56-8,-97 10,1 3,113 6,29-2,-104-12,-72 7,50-1,121 9,73-2,-163-14,12 0,-46 14,-37 2,91-11,126-27,-131 25,-14 1,2-1,154 7,-253 3,1 0,30-8,45-4,319 12,-220 4,1019-2,-1194-2,-1 0,31-8,27-3,17-3,-71 9,63-4,27-2,-28 2,-55 5,0-1,0-2,-1-1,48-21,60-16,-117 42,1 1,0 1,0 2,41 3,55-2,-106-3,29-7,-31 5,0 1,19-1,130 4,-104 1,-38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19:12:45.7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1 383,'1290'0,"-1216"-4,100-18,-157 20,29-8,77-25,26-6,-109 34,-2 1,-1-2,0-1,40-17,-39 10,69-27,-83 36,-6 0,0 1,0 2,1 0,33-3,12 5,81-7,-42-1,-53 6,57-11,-65 7,0 2,52-1,86 9,-71 0,-21-1,114-3,-119-12,-56 8,37-2,-29 6,-15 2,-1-2,0 0,23-5,-13 1,0 0,58-1,63 8,-57 1,-2-2,-66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19:12:48.0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0 189,'1087'0,"-1053"-2,0-2,34-7,-32 5,37-9,-38 8,63-7,-76 12,43-10,-43 7,42-5,24 10,-63 1,0 0,0-2,0-1,38-8,-29 3,-1 1,63-1,15-3,96-26,-93 19,-89 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10350"/>
            <a:ext cx="12192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 Placeholder 9"/>
          <p:cNvSpPr txBox="1">
            <a:spLocks/>
          </p:cNvSpPr>
          <p:nvPr/>
        </p:nvSpPr>
        <p:spPr bwMode="auto">
          <a:xfrm>
            <a:off x="173567" y="6616700"/>
            <a:ext cx="9715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2A6F4E4D-252B-46CD-8D5D-D9ED17762B1F}" type="slidenum">
              <a:rPr lang="en-US" sz="1000" smtClean="0">
                <a:solidFill>
                  <a:prstClr val="white"/>
                </a:solidFill>
                <a:cs typeface="Arial" charset="0"/>
              </a:rPr>
              <a:pPr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r>
              <a:rPr lang="en-US" sz="1000" dirty="0">
                <a:solidFill>
                  <a:prstClr val="white"/>
                </a:solidFill>
                <a:cs typeface="Arial" charset="0"/>
              </a:rPr>
              <a:t> | Program Name or Ancillary Text</a:t>
            </a: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 flipH="1" flipV="1">
            <a:off x="0" y="920752"/>
            <a:ext cx="12192000" cy="55563"/>
            <a:chOff x="0" y="832104"/>
            <a:chExt cx="9144000" cy="54864"/>
          </a:xfrm>
        </p:grpSpPr>
        <p:sp>
          <p:nvSpPr>
            <p:cNvPr id="11" name="Rectangle 10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2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2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2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4" name="Text Placeholder 9"/>
          <p:cNvSpPr txBox="1">
            <a:spLocks/>
          </p:cNvSpPr>
          <p:nvPr/>
        </p:nvSpPr>
        <p:spPr bwMode="auto">
          <a:xfrm>
            <a:off x="7302501" y="6616700"/>
            <a:ext cx="4889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1000" dirty="0">
                <a:solidFill>
                  <a:prstClr val="white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5" name="Picture 18" descr="doe_logo_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867" y="276225"/>
            <a:ext cx="3657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12192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56365"/>
            <a:ext cx="12192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0" y="5092702"/>
            <a:ext cx="6096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6096002" y="5092702"/>
            <a:ext cx="1682751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7778753" y="5092702"/>
            <a:ext cx="4413249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 flipH="1" flipV="1">
            <a:off x="0" y="920752"/>
            <a:ext cx="12192000" cy="55563"/>
            <a:chOff x="0" y="832104"/>
            <a:chExt cx="9144000" cy="54864"/>
          </a:xfrm>
        </p:grpSpPr>
        <p:sp>
          <p:nvSpPr>
            <p:cNvPr id="25" name="Rectangle 24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2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2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2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396" y="5206075"/>
            <a:ext cx="5843067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+mj-lt"/>
                <a:cs typeface="Arial Narrow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8072600" y="5206077"/>
            <a:ext cx="4109800" cy="444499"/>
          </a:xfrm>
          <a:prstGeom prst="rect">
            <a:avLst/>
          </a:prstGeom>
        </p:spPr>
        <p:txBody>
          <a:bodyPr/>
          <a:lstStyle>
            <a:lvl1pPr marL="0" marR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r>
              <a:rPr lang="en-US" noProof="0" dirty="0"/>
              <a:t>Principal Investigator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8072600" y="5650576"/>
            <a:ext cx="4119400" cy="627825"/>
          </a:xfrm>
          <a:prstGeom prst="rect">
            <a:avLst/>
          </a:prstGeom>
        </p:spPr>
        <p:txBody>
          <a:bodyPr/>
          <a:lstStyle>
            <a:lvl1pPr marL="0" marR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 Narrow"/>
              </a:defRPr>
            </a:lvl1pPr>
          </a:lstStyle>
          <a:p>
            <a:pPr lvl="0"/>
            <a:r>
              <a:rPr lang="en-US" noProof="0" dirty="0"/>
              <a:t>Organization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24133" y="5672915"/>
            <a:ext cx="5836328" cy="288687"/>
          </a:xfrm>
        </p:spPr>
        <p:txBody>
          <a:bodyPr>
            <a:noAutofit/>
          </a:bodyPr>
          <a:lstStyle>
            <a:lvl1pPr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pic>
        <p:nvPicPr>
          <p:cNvPr id="31" name="Picture 18" descr="doe_logo_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868" y="257175"/>
            <a:ext cx="272148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57226" y="1211702"/>
            <a:ext cx="10877551" cy="22572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Photo(s)</a:t>
            </a:r>
          </a:p>
        </p:txBody>
      </p:sp>
      <p:sp>
        <p:nvSpPr>
          <p:cNvPr id="39" name="Title 38"/>
          <p:cNvSpPr>
            <a:spLocks noGrp="1"/>
          </p:cNvSpPr>
          <p:nvPr>
            <p:ph type="title" hasCustomPrompt="1"/>
          </p:nvPr>
        </p:nvSpPr>
        <p:spPr>
          <a:xfrm>
            <a:off x="237067" y="0"/>
            <a:ext cx="7711180" cy="901700"/>
          </a:xfrm>
        </p:spPr>
        <p:txBody>
          <a:bodyPr/>
          <a:lstStyle>
            <a:lvl1pPr>
              <a:defRPr sz="1800" b="0" baseline="0">
                <a:latin typeface="+mj-lt"/>
              </a:defRPr>
            </a:lvl1pPr>
          </a:lstStyle>
          <a:p>
            <a:r>
              <a:rPr lang="en-US" dirty="0"/>
              <a:t>Water Power Technologies Office 2019 Peer Review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5" hasCustomPrompt="1"/>
          </p:nvPr>
        </p:nvSpPr>
        <p:spPr>
          <a:xfrm>
            <a:off x="656168" y="3468689"/>
            <a:ext cx="10877551" cy="619735"/>
          </a:xfr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 dirty="0"/>
              <a:t>Project Title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6" hasCustomPrompt="1"/>
          </p:nvPr>
        </p:nvSpPr>
        <p:spPr>
          <a:xfrm>
            <a:off x="656168" y="4087814"/>
            <a:ext cx="10877551" cy="581025"/>
          </a:xfrm>
        </p:spPr>
        <p:txBody>
          <a:bodyPr/>
          <a:lstStyle>
            <a:lvl1pPr marL="0" indent="0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CID or WBS #</a:t>
            </a:r>
          </a:p>
        </p:txBody>
      </p:sp>
    </p:spTree>
    <p:extLst>
      <p:ext uri="{BB962C8B-B14F-4D97-AF65-F5344CB8AC3E}">
        <p14:creationId xmlns:p14="http://schemas.microsoft.com/office/powerpoint/2010/main" val="1243721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idx="1"/>
          </p:nvPr>
        </p:nvSpPr>
        <p:spPr bwMode="auto">
          <a:xfrm>
            <a:off x="609600" y="1203325"/>
            <a:ext cx="10972800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</a:lstStyle>
          <a:p>
            <a:pPr marL="342886" marR="0" lvl="0" indent="-342886" algn="l" defTabSz="4571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Franklin Gothic Medium"/>
                <a:cs typeface="Arial"/>
              </a:rPr>
              <a:t>Click to edit Master text styles</a:t>
            </a:r>
          </a:p>
          <a:p>
            <a:pPr marL="342886" marR="0" lvl="1" indent="-342886" algn="l" defTabSz="4571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Franklin Gothic Medium"/>
                <a:cs typeface="Arial"/>
              </a:rPr>
              <a:t>Second level</a:t>
            </a:r>
          </a:p>
          <a:p>
            <a:pPr marL="342886" marR="0" lvl="2" indent="-342886" algn="l" defTabSz="4571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Franklin Gothic Medium"/>
                <a:cs typeface="Arial"/>
              </a:rPr>
              <a:t>Third level</a:t>
            </a:r>
          </a:p>
          <a:p>
            <a:pPr marL="342886" marR="0" lvl="3" indent="-342886" algn="l" defTabSz="4571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Franklin Gothic Medium"/>
                <a:cs typeface="Arial"/>
              </a:rPr>
              <a:t>Fourth level</a:t>
            </a:r>
          </a:p>
          <a:p>
            <a:pPr marL="342886" marR="0" lvl="4" indent="-342886" algn="l" defTabSz="4571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Franklin Gothic Medium"/>
                <a:cs typeface="Arial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B2E"/>
              </a:solidFill>
              <a:effectLst/>
              <a:uLnTx/>
              <a:uFillTx/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01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204547"/>
            <a:ext cx="5384800" cy="52629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Add photo(s)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2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50043"/>
            <a:ext cx="5386917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latin typeface="+mj-lt"/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918921"/>
            <a:ext cx="5386917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50043"/>
            <a:ext cx="5389033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latin typeface="+mj-lt"/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18921"/>
            <a:ext cx="5389033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0965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38252"/>
            <a:ext cx="6815667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238252"/>
            <a:ext cx="4011084" cy="5231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99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062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0350"/>
            <a:ext cx="12192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 bwMode="auto">
          <a:xfrm>
            <a:off x="173567" y="6616700"/>
            <a:ext cx="9715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A1547A23-DFC2-45AD-8D9E-E1CDB6FC8285}" type="slidenum">
              <a:rPr lang="en-US" sz="1000" smtClean="0">
                <a:solidFill>
                  <a:prstClr val="white"/>
                </a:solidFill>
                <a:cs typeface="Arial" charset="0"/>
              </a:rPr>
              <a:pPr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r>
              <a:rPr lang="en-US" sz="1000" dirty="0">
                <a:solidFill>
                  <a:prstClr val="white"/>
                </a:solidFill>
                <a:cs typeface="Arial" charset="0"/>
              </a:rPr>
              <a:t> | Program Name or Ancillary Text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 flipH="1" flipV="1">
            <a:off x="0" y="920752"/>
            <a:ext cx="12192000" cy="55563"/>
            <a:chOff x="0" y="832104"/>
            <a:chExt cx="9144000" cy="54864"/>
          </a:xfrm>
        </p:grpSpPr>
        <p:sp>
          <p:nvSpPr>
            <p:cNvPr id="10" name="Rectangle 9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2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2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2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 Placeholder 9"/>
          <p:cNvSpPr txBox="1">
            <a:spLocks/>
          </p:cNvSpPr>
          <p:nvPr/>
        </p:nvSpPr>
        <p:spPr bwMode="auto">
          <a:xfrm>
            <a:off x="7302501" y="6616700"/>
            <a:ext cx="4889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1000" dirty="0">
                <a:solidFill>
                  <a:prstClr val="white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4" name="Picture 18" descr="doe_logo_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867" y="276225"/>
            <a:ext cx="3657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6456365"/>
            <a:ext cx="12192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0" y="5092702"/>
            <a:ext cx="6096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6096002" y="5092702"/>
            <a:ext cx="1682751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7778753" y="5092702"/>
            <a:ext cx="4413249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3081847"/>
            <a:ext cx="10363200" cy="10207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14400" y="4102608"/>
            <a:ext cx="8534400" cy="990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66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0"/>
            <a:ext cx="7552267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9378"/>
            <a:ext cx="10972800" cy="5223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430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7617" y="1046535"/>
            <a:ext cx="11236267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4680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B98F0-1AA1-864D-85D8-38D8A963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D1F409-C835-C548-8E36-CD8899B1C50B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2/25/2022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D1792-2158-0D4C-9298-EE4D9543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4722C-4CC2-EA42-81A2-33EC559F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162A76-6538-E94A-B2DD-FDAF3C29D8D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12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B964-AC18-408C-94C9-F35BCE44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EF99E-5F68-47CA-96FC-3CACA9FBB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BF194-81F1-4962-B7D3-AF7077FD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4AFF-5504-4458-8C0D-7E5278CC2CF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2081E-8C7B-4E19-BA3E-A7888F06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05C90-A0FB-4B31-A611-F5C2E1A8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0381-D70F-42D8-AAF4-BE0B4054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30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CAB1-91DF-4DC1-845C-C236AF0D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EFCF-E2FF-439E-9D51-A0AB9CD18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FE7DD-2AB9-497A-A3E4-B9017734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4AFF-5504-4458-8C0D-7E5278CC2CF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C647C-8EFE-49D9-843C-B6C8E2FB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BE803-4E34-4C69-BB40-17CECC74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0381-D70F-42D8-AAF4-BE0B4054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35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FC101-DF27-488B-9DCB-AAC81039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BFE56-F7C6-486D-88FA-27F5B5FCE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9BCA2-1B6B-4420-A02D-5396D762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4AFF-5504-4458-8C0D-7E5278CC2CF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3C05B-6261-4E56-8A96-F5B6E327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086E1-51CE-44C8-B32A-58E9D0B1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0381-D70F-42D8-AAF4-BE0B4054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423A-6AA8-4B5B-B079-4BE6BD83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F5C83-3261-42A8-BE0B-93032F334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D7B26-E7A0-4139-B9B7-720B9CCF9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1808D-C2A1-4146-8F65-351EB85B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4AFF-5504-4458-8C0D-7E5278CC2CF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E139E-BCD0-4E88-B0BA-B0407D27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F87BC-E888-4F18-B732-FD4BD70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0381-D70F-42D8-AAF4-BE0B4054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85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9B3C-FDD4-448A-8854-5B0FCDA3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74EEA-F055-4CFC-A339-D2B71E3C5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5FB2A-7AF4-49EF-9A4C-F26109960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5CA3F-498D-4F5E-AECF-77241507B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3E330-162E-4D45-B777-3490AE7C5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5069E-06C6-40EC-BBD2-6FA2F4A7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4AFF-5504-4458-8C0D-7E5278CC2CF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1A62E-D751-48AD-80CB-1B51656C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16A97E-F76B-47EE-AABD-81AA8FFF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0381-D70F-42D8-AAF4-BE0B4054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45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CA8D-E947-49B9-BD1D-C30051FE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F9CD6-C462-41D2-A139-AFED5CB3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4AFF-5504-4458-8C0D-7E5278CC2CF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3188C-FE75-4CFE-8EA5-80981DE7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1678F-C417-4680-9D5A-D4B8A325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0381-D70F-42D8-AAF4-BE0B4054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1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73744-2E51-4A06-8EE3-307DA226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4AFF-5504-4458-8C0D-7E5278CC2CF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E2C83-BD18-4E7E-87F2-9C483834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9B2AF-FBBF-4B21-A56C-AAD5A74D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0381-D70F-42D8-AAF4-BE0B4054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45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FD12-EF41-4F70-AC9C-CFCE193A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2D2BF-585D-42F3-8050-0DB69BCFC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32F39-69E1-441B-9FAF-9D854D1F5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5C05-B1DA-40E7-9CE1-69DA4BAF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4AFF-5504-4458-8C0D-7E5278CC2CF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D380F-EFEC-42D5-81FA-3CC6B1228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60F1C-F858-4CA1-AD59-178D4708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0381-D70F-42D8-AAF4-BE0B4054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48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C162-F807-4830-851A-DEF4F37B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4E1F1-B011-453F-ACA7-62F447674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DC9A0-01BD-4EEA-BF94-B44D01EA1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DD286-56D5-4A1C-A44A-74E86645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4AFF-5504-4458-8C0D-7E5278CC2CF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9647E-19F8-40EB-A4BF-51A7BD99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EE992-AAA0-4E7F-B12F-35AC394B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0381-D70F-42D8-AAF4-BE0B4054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71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9097-2D15-4069-B9BE-E8B0EB8F5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8E230-E028-45EE-B373-D6F74D288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C969A-7A2B-4797-9F8F-CF94B9DC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4AFF-5504-4458-8C0D-7E5278CC2CF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71A32-1BEB-46A4-ACBF-21EEA622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1ABB-7E8A-4A1C-8177-F8CDA168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0381-D70F-42D8-AAF4-BE0B4054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75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701B0-B5B1-4EC0-92EC-B57C6DDF6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AE3AD-6DBF-4639-A0D8-7B3AE21D9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8617F-0036-46B3-BF63-F8D15808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4AFF-5504-4458-8C0D-7E5278CC2CF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799-CF4D-4221-98E3-8B6140E1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10437-B6E7-4663-BC0C-70E91F86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0381-D70F-42D8-AAF4-BE0B4054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83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521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10350"/>
            <a:ext cx="12192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92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3"/>
          <p:cNvSpPr>
            <a:spLocks noGrp="1"/>
          </p:cNvSpPr>
          <p:nvPr>
            <p:ph type="title"/>
          </p:nvPr>
        </p:nvSpPr>
        <p:spPr bwMode="auto">
          <a:xfrm>
            <a:off x="237067" y="0"/>
            <a:ext cx="755226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609600" y="1208088"/>
            <a:ext cx="10972800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886" marR="0" lvl="0" indent="-342886" algn="l" defTabSz="4571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Franklin Gothic Medium"/>
                <a:cs typeface="Arial"/>
              </a:rPr>
              <a:t>Click to edit Master text styles</a:t>
            </a:r>
          </a:p>
          <a:p>
            <a:pPr marL="342886" marR="0" lvl="1" indent="-342886" algn="l" defTabSz="4571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Franklin Gothic Medium"/>
                <a:cs typeface="Arial"/>
              </a:rPr>
              <a:t>Second level</a:t>
            </a:r>
          </a:p>
          <a:p>
            <a:pPr marL="342886" marR="0" lvl="2" indent="-342886" algn="l" defTabSz="4571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Franklin Gothic Medium"/>
                <a:cs typeface="Arial"/>
              </a:rPr>
              <a:t>Third level</a:t>
            </a:r>
          </a:p>
          <a:p>
            <a:pPr marL="342886" marR="0" lvl="3" indent="-342886" algn="l" defTabSz="4571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Franklin Gothic Medium"/>
                <a:cs typeface="Arial"/>
              </a:rPr>
              <a:t>Fourth level</a:t>
            </a:r>
          </a:p>
          <a:p>
            <a:pPr marL="342886" marR="0" lvl="4" indent="-342886" algn="l" defTabSz="4571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Franklin Gothic Medium"/>
                <a:cs typeface="Arial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B2E"/>
              </a:solidFill>
              <a:effectLst/>
              <a:uLnTx/>
              <a:uFillTx/>
              <a:latin typeface="+mn-lt"/>
              <a:cs typeface="Arial"/>
            </a:endParaRPr>
          </a:p>
        </p:txBody>
      </p:sp>
      <p:sp>
        <p:nvSpPr>
          <p:cNvPr id="1030" name="Text Placeholder 9"/>
          <p:cNvSpPr txBox="1">
            <a:spLocks/>
          </p:cNvSpPr>
          <p:nvPr/>
        </p:nvSpPr>
        <p:spPr bwMode="auto">
          <a:xfrm>
            <a:off x="173567" y="6616700"/>
            <a:ext cx="9715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697AE1BC-9708-4674-8604-7DC8B489B06D}" type="slidenum">
              <a:rPr lang="en-US" sz="1000" smtClean="0">
                <a:solidFill>
                  <a:prstClr val="white"/>
                </a:solidFill>
                <a:cs typeface="Arial" charset="0"/>
              </a:rPr>
              <a:pPr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r>
              <a:rPr lang="en-US" sz="1000" dirty="0">
                <a:solidFill>
                  <a:prstClr val="white"/>
                </a:solidFill>
                <a:cs typeface="Arial" charset="0"/>
              </a:rPr>
              <a:t> | Water Power Technologies Office</a:t>
            </a:r>
          </a:p>
        </p:txBody>
      </p:sp>
      <p:grpSp>
        <p:nvGrpSpPr>
          <p:cNvPr id="1031" name="Group 20"/>
          <p:cNvGrpSpPr>
            <a:grpSpLocks/>
          </p:cNvGrpSpPr>
          <p:nvPr/>
        </p:nvGrpSpPr>
        <p:grpSpPr bwMode="auto">
          <a:xfrm flipH="1" flipV="1">
            <a:off x="0" y="920752"/>
            <a:ext cx="12192000" cy="55563"/>
            <a:chOff x="0" y="832104"/>
            <a:chExt cx="9144000" cy="54864"/>
          </a:xfrm>
        </p:grpSpPr>
        <p:sp>
          <p:nvSpPr>
            <p:cNvPr id="23" name="Rectangle 22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2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2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2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032" name="Text Placeholder 9"/>
          <p:cNvSpPr txBox="1">
            <a:spLocks/>
          </p:cNvSpPr>
          <p:nvPr/>
        </p:nvSpPr>
        <p:spPr bwMode="auto">
          <a:xfrm>
            <a:off x="7302501" y="6616700"/>
            <a:ext cx="4889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1000" dirty="0">
                <a:solidFill>
                  <a:prstClr val="white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3" name="Picture 18" descr="doe_logo_ppt.png">
            <a:extLst>
              <a:ext uri="{FF2B5EF4-FFF2-40B4-BE49-F238E27FC236}">
                <a16:creationId xmlns:a16="http://schemas.microsoft.com/office/drawing/2014/main" id="{EBEDCB4F-5D86-C24B-9E07-9D9255CDDC0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868" y="257175"/>
            <a:ext cx="272148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826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</p:sldLayoutIdLst>
  <p:txStyles>
    <p:titleStyle>
      <a:lvl1pPr algn="l" defTabSz="457182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200" kern="1200">
          <a:solidFill>
            <a:srgbClr val="FFFFFF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defTabSz="457182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defTabSz="457182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defTabSz="457182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defTabSz="457182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182" algn="l" defTabSz="457182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363" algn="l" defTabSz="457182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545" algn="l" defTabSz="457182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727" algn="l" defTabSz="457182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886" marR="0" indent="-342886" algn="l" defTabSz="457182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400" b="1" kern="1200" baseline="0">
          <a:solidFill>
            <a:schemeClr val="tx1">
              <a:lumMod val="50000"/>
            </a:schemeClr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20" marR="0" indent="-285739" algn="l" defTabSz="457182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–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ＭＳ Ｐゴシック" pitchFamily="-106" charset="-128"/>
          <a:cs typeface="+mn-cs"/>
        </a:defRPr>
      </a:lvl2pPr>
      <a:lvl3pPr marL="1142954" marR="0" indent="-228591" algn="l" defTabSz="457182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kern="1200">
          <a:solidFill>
            <a:schemeClr val="tx1">
              <a:lumMod val="50000"/>
            </a:schemeClr>
          </a:solidFill>
          <a:latin typeface="+mn-lt"/>
          <a:ea typeface="ＭＳ Ｐゴシック" pitchFamily="-106" charset="-128"/>
          <a:cs typeface="+mn-cs"/>
        </a:defRPr>
      </a:lvl3pPr>
      <a:lvl4pPr marL="1600136" marR="0" indent="-228591" algn="l" defTabSz="457182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–"/>
        <a:tabLst/>
        <a:defRPr kern="1200">
          <a:solidFill>
            <a:schemeClr val="tx1">
              <a:lumMod val="50000"/>
            </a:schemeClr>
          </a:solidFill>
          <a:latin typeface="+mn-lt"/>
          <a:ea typeface="ＭＳ Ｐゴシック" pitchFamily="-106" charset="-128"/>
          <a:cs typeface="+mn-cs"/>
        </a:defRPr>
      </a:lvl4pPr>
      <a:lvl5pPr marL="2057318" marR="0" indent="-228591" algn="l" defTabSz="457182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»"/>
        <a:tabLst/>
        <a:defRPr kern="1200">
          <a:solidFill>
            <a:schemeClr val="tx1">
              <a:lumMod val="50000"/>
            </a:schemeClr>
          </a:solidFill>
          <a:latin typeface="+mn-lt"/>
          <a:ea typeface="ＭＳ Ｐゴシック" pitchFamily="-106" charset="-128"/>
          <a:cs typeface="+mn-cs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7FBD1-7C23-4F6F-AC62-D58D0129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AB707-AFFA-44BF-87CA-02184071B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70C95-1A5F-4C34-954A-5AF93D197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54AFF-5504-4458-8C0D-7E5278CC2CF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9C80-199E-4EF9-BDCC-8B1E28ABC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725F4-C2C8-48D4-9716-F4F7E6A09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D0381-D70F-42D8-AAF4-BE0B4054BE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C1D9F5-DBC1-4B84-89E8-BFE14035BA2D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1CCD37D-2DC8-46FC-B37D-33C63CFA01E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5090D3-C8D8-49B3-AE76-9EF1EC6A162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8.png"/><Relationship Id="rId18" Type="http://schemas.openxmlformats.org/officeDocument/2006/relationships/customXml" Target="../ink/ink8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customXml" Target="../ink/ink5.xml"/><Relationship Id="rId17" Type="http://schemas.openxmlformats.org/officeDocument/2006/relationships/image" Target="../media/image20.png"/><Relationship Id="rId2" Type="http://schemas.openxmlformats.org/officeDocument/2006/relationships/image" Target="../media/image12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38.xml"/><Relationship Id="rId6" Type="http://schemas.openxmlformats.org/officeDocument/2006/relationships/customXml" Target="../ink/ink2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customXml" Target="../ink/ink4.xml"/><Relationship Id="rId19" Type="http://schemas.openxmlformats.org/officeDocument/2006/relationships/image" Target="../media/image21.png"/><Relationship Id="rId4" Type="http://schemas.openxmlformats.org/officeDocument/2006/relationships/customXml" Target="../ink/ink1.xml"/><Relationship Id="rId9" Type="http://schemas.openxmlformats.org/officeDocument/2006/relationships/image" Target="../media/image16.png"/><Relationship Id="rId1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5F90DD-EE61-4E45-BB8D-A7FD690724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IEA Annex XVI Task 3 Overview: Adding Power to Non-Powered Infrastructure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6DEFA47-B398-430A-AEA8-EE58909F6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0446"/>
            <a:ext cx="9144000" cy="114735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2000" dirty="0"/>
              <a:t>February 28, 2022 Workshop: What Research and Innovation are Needed to Tap More Hidden Hydro Opportunities in the Future?</a:t>
            </a:r>
          </a:p>
          <a:p>
            <a:pPr algn="l"/>
            <a:r>
              <a:rPr lang="en-US" sz="2000" dirty="0"/>
              <a:t>Carly Hansen</a:t>
            </a:r>
          </a:p>
          <a:p>
            <a:pPr algn="l"/>
            <a:r>
              <a:rPr lang="en-US" sz="2000" dirty="0"/>
              <a:t>Water Resources Engineer at Oak Ridge National Laboratory, USA</a:t>
            </a:r>
          </a:p>
          <a:p>
            <a:pPr algn="l"/>
            <a:r>
              <a:rPr lang="en-US" sz="2000" dirty="0"/>
              <a:t>IEA Annex XVI Task 3 Lead</a:t>
            </a:r>
          </a:p>
          <a:p>
            <a:pPr algn="l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7B0993-4F43-4A77-AB2B-C69B3BBB2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82" y="6339546"/>
            <a:ext cx="2444520" cy="342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EB6C18-5CCE-4F5A-9A72-CF1578D82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847" y="6046452"/>
            <a:ext cx="740192" cy="7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9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AF0EA-50FB-4C0D-8275-3EB89AF96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6" y="1557731"/>
            <a:ext cx="7047993" cy="4047778"/>
          </a:xfrm>
        </p:spPr>
        <p:txBody>
          <a:bodyPr/>
          <a:lstStyle/>
          <a:p>
            <a:r>
              <a:rPr lang="en-US" dirty="0"/>
              <a:t>Broad spectrum of infrastructure:</a:t>
            </a:r>
          </a:p>
          <a:p>
            <a:pPr lvl="1"/>
            <a:r>
              <a:rPr lang="en-US" dirty="0"/>
              <a:t>Dams</a:t>
            </a:r>
          </a:p>
          <a:p>
            <a:pPr lvl="1"/>
            <a:r>
              <a:rPr lang="en-US" dirty="0"/>
              <a:t>Low-head barriers</a:t>
            </a:r>
          </a:p>
          <a:p>
            <a:pPr lvl="1"/>
            <a:r>
              <a:rPr lang="en-US" dirty="0"/>
              <a:t>Locks</a:t>
            </a:r>
          </a:p>
          <a:p>
            <a:pPr lvl="1"/>
            <a:r>
              <a:rPr lang="en-US" dirty="0"/>
              <a:t>Canals</a:t>
            </a:r>
          </a:p>
          <a:p>
            <a:pPr lvl="1"/>
            <a:r>
              <a:rPr lang="en-US" dirty="0"/>
              <a:t>Conduits/water systems</a:t>
            </a:r>
          </a:p>
          <a:p>
            <a:pPr lvl="1"/>
            <a:r>
              <a:rPr lang="en-US" dirty="0"/>
              <a:t>Mining/debris storage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AAD2AE-7918-446A-BB33-B27B4114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>
            <a:normAutofit fontScale="90000"/>
          </a:bodyPr>
          <a:lstStyle/>
          <a:p>
            <a:r>
              <a:rPr lang="en-US" dirty="0"/>
              <a:t>Hidden hydro opportunities using existing non-powered infrastructure</a:t>
            </a:r>
          </a:p>
        </p:txBody>
      </p:sp>
      <p:pic>
        <p:nvPicPr>
          <p:cNvPr id="4" name="Picture 3" descr="A picture containing outdoor, transport, boat&#10;&#10;Description automatically generated">
            <a:extLst>
              <a:ext uri="{FF2B5EF4-FFF2-40B4-BE49-F238E27FC236}">
                <a16:creationId xmlns:a16="http://schemas.microsoft.com/office/drawing/2014/main" id="{4CF31B95-6517-4015-9B2C-16DC65201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93" y="4501721"/>
            <a:ext cx="4479515" cy="2207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7457B5-F2B0-4810-A8F0-255FFA10F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267" y="2207110"/>
            <a:ext cx="3848100" cy="2880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E0354A-3105-43D8-9FF9-4EC8A180D96A}"/>
              </a:ext>
            </a:extLst>
          </p:cNvPr>
          <p:cNvSpPr txBox="1"/>
          <p:nvPr/>
        </p:nvSpPr>
        <p:spPr>
          <a:xfrm>
            <a:off x="8113267" y="4823853"/>
            <a:ext cx="38481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US Bureau of Reclamation South Canal Hydropower Project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A39A01-6290-4794-BB26-86AD98264E3A}"/>
              </a:ext>
            </a:extLst>
          </p:cNvPr>
          <p:cNvSpPr txBox="1"/>
          <p:nvPr/>
        </p:nvSpPr>
        <p:spPr>
          <a:xfrm>
            <a:off x="2420853" y="6406929"/>
            <a:ext cx="38481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US Army Corps of Engineers Red Rock Dam Project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6579AA-5900-42D0-B266-7BA88283A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54" y="5179453"/>
            <a:ext cx="5373113" cy="15298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F76BD8-19FB-4E47-B868-81B4E2310787}"/>
              </a:ext>
            </a:extLst>
          </p:cNvPr>
          <p:cNvSpPr txBox="1"/>
          <p:nvPr/>
        </p:nvSpPr>
        <p:spPr>
          <a:xfrm>
            <a:off x="8343900" y="6451267"/>
            <a:ext cx="38481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Portland Conduit 3 </a:t>
            </a:r>
            <a:r>
              <a:rPr lang="en-US" sz="1050" dirty="0" err="1">
                <a:solidFill>
                  <a:schemeClr val="bg1"/>
                </a:solidFill>
              </a:rPr>
              <a:t>LucidPipe</a:t>
            </a:r>
            <a:r>
              <a:rPr lang="en-US" sz="1050" dirty="0">
                <a:solidFill>
                  <a:schemeClr val="bg1"/>
                </a:solidFill>
              </a:rPr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413034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0BACE8-7914-43BA-90DD-AFC92632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Hidden hydro opportunities using existing non-powered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AF0EA-50FB-4C0D-8275-3EB89AF96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372" y="1517398"/>
            <a:ext cx="6094985" cy="40477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Motivation:</a:t>
            </a:r>
          </a:p>
          <a:p>
            <a:pPr lvl="1"/>
            <a:r>
              <a:rPr lang="en-US" dirty="0"/>
              <a:t>Maximizing use of existing structures/facilities</a:t>
            </a:r>
          </a:p>
          <a:p>
            <a:pPr lvl="2"/>
            <a:r>
              <a:rPr lang="en-US" dirty="0"/>
              <a:t>Reduced capital costs</a:t>
            </a:r>
          </a:p>
          <a:p>
            <a:pPr lvl="2"/>
            <a:r>
              <a:rPr lang="en-US" dirty="0"/>
              <a:t>Reduced carbon footprint compared to new development</a:t>
            </a:r>
          </a:p>
          <a:p>
            <a:pPr lvl="1"/>
            <a:r>
              <a:rPr lang="en-US" dirty="0"/>
              <a:t>Co-improvement and development opportunities</a:t>
            </a:r>
          </a:p>
          <a:p>
            <a:pPr lvl="2"/>
            <a:r>
              <a:rPr lang="en-US" dirty="0"/>
              <a:t>Structures are already supporting other purposes</a:t>
            </a:r>
          </a:p>
          <a:p>
            <a:pPr lvl="2"/>
            <a:r>
              <a:rPr lang="en-US" dirty="0"/>
              <a:t>Other non-hydropower benefits may be possible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EFEE4-250E-43EB-82AE-D378B672D475}"/>
              </a:ext>
            </a:extLst>
          </p:cNvPr>
          <p:cNvGrpSpPr/>
          <p:nvPr/>
        </p:nvGrpSpPr>
        <p:grpSpPr>
          <a:xfrm rot="21377145">
            <a:off x="769201" y="940525"/>
            <a:ext cx="5208530" cy="5325947"/>
            <a:chOff x="6457955" y="1257733"/>
            <a:chExt cx="5208530" cy="53259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599C68-0727-40C4-AA08-3B615E5B9F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5"/>
            <a:stretch/>
          </p:blipFill>
          <p:spPr>
            <a:xfrm>
              <a:off x="6465157" y="1257733"/>
              <a:ext cx="5201328" cy="26584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0EC42D0-81C7-4D30-8BB5-E73B981AE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784" t="4059" r="5440"/>
            <a:stretch/>
          </p:blipFill>
          <p:spPr>
            <a:xfrm>
              <a:off x="6457955" y="3815254"/>
              <a:ext cx="5208527" cy="2768426"/>
            </a:xfrm>
            <a:prstGeom prst="rect">
              <a:avLst/>
            </a:prstGeom>
            <a:ln>
              <a:noFill/>
            </a:ln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6758C2-5344-4D8F-AF64-070BF87C5D3B}"/>
                  </a:ext>
                </a:extLst>
              </p14:cNvPr>
              <p14:cNvContentPartPr/>
              <p14:nvPr/>
            </p14:nvContentPartPr>
            <p14:xfrm>
              <a:off x="2627040" y="4192655"/>
              <a:ext cx="2921760" cy="169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6758C2-5344-4D8F-AF64-070BF87C5D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3400" y="4084655"/>
                <a:ext cx="302940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38D2A20-CBC5-4C02-932F-856D7B1AD1EA}"/>
                  </a:ext>
                </a:extLst>
              </p14:cNvPr>
              <p14:cNvContentPartPr/>
              <p14:nvPr/>
            </p14:nvContentPartPr>
            <p14:xfrm>
              <a:off x="1439760" y="4596575"/>
              <a:ext cx="686520" cy="2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38D2A20-CBC5-4C02-932F-856D7B1AD1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5760" y="4488575"/>
                <a:ext cx="7941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4A8B183-2BCB-4368-857A-CDBB60E1F1B3}"/>
                  </a:ext>
                </a:extLst>
              </p14:cNvPr>
              <p14:cNvContentPartPr/>
              <p14:nvPr/>
            </p14:nvContentPartPr>
            <p14:xfrm>
              <a:off x="2017560" y="3437375"/>
              <a:ext cx="3466800" cy="262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4A8B183-2BCB-4368-857A-CDBB60E1F1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3920" y="3329375"/>
                <a:ext cx="357444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04D8BD0-AE30-403D-B686-55394304109F}"/>
                  </a:ext>
                </a:extLst>
              </p14:cNvPr>
              <p14:cNvContentPartPr/>
              <p14:nvPr/>
            </p14:nvContentPartPr>
            <p14:xfrm>
              <a:off x="1376400" y="3898175"/>
              <a:ext cx="293760" cy="43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04D8BD0-AE30-403D-B686-5539430410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2760" y="3790175"/>
                <a:ext cx="40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20595A-D1CF-44DC-A774-8F397F3858B7}"/>
                  </a:ext>
                </a:extLst>
              </p14:cNvPr>
              <p14:cNvContentPartPr/>
              <p14:nvPr/>
            </p14:nvContentPartPr>
            <p14:xfrm>
              <a:off x="5370600" y="4993655"/>
              <a:ext cx="156240" cy="30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20595A-D1CF-44DC-A774-8F397F3858B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16600" y="4886015"/>
                <a:ext cx="2638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74C376A-B0F7-4CDD-9943-FBCDDDCA1BBE}"/>
                  </a:ext>
                </a:extLst>
              </p14:cNvPr>
              <p14:cNvContentPartPr/>
              <p14:nvPr/>
            </p14:nvContentPartPr>
            <p14:xfrm>
              <a:off x="1534440" y="5107415"/>
              <a:ext cx="4255560" cy="336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74C376A-B0F7-4CDD-9943-FBCDDDCA1BB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80440" y="4999775"/>
                <a:ext cx="436320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881ABDB-E57C-4BE2-82E2-DF44647F06A1}"/>
                  </a:ext>
                </a:extLst>
              </p14:cNvPr>
              <p14:cNvContentPartPr/>
              <p14:nvPr/>
            </p14:nvContentPartPr>
            <p14:xfrm>
              <a:off x="1502760" y="5453375"/>
              <a:ext cx="1597320" cy="137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881ABDB-E57C-4BE2-82E2-DF44647F06A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49120" y="5345735"/>
                <a:ext cx="170496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874DBCB-7859-4886-A790-F4B62BE44005}"/>
                  </a:ext>
                </a:extLst>
              </p14:cNvPr>
              <p14:cNvContentPartPr/>
              <p14:nvPr/>
            </p14:nvContentPartPr>
            <p14:xfrm>
              <a:off x="1544520" y="5312975"/>
              <a:ext cx="903600" cy="68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874DBCB-7859-4886-A790-F4B62BE4400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90520" y="5204975"/>
                <a:ext cx="1011240" cy="2836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92B5889-8112-4E2E-93EF-70E73EFD14A5}"/>
              </a:ext>
            </a:extLst>
          </p:cNvPr>
          <p:cNvSpPr txBox="1"/>
          <p:nvPr/>
        </p:nvSpPr>
        <p:spPr>
          <a:xfrm>
            <a:off x="1996320" y="6394256"/>
            <a:ext cx="667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Excerpt from November 2021 article in WIRED magazine</a:t>
            </a:r>
          </a:p>
        </p:txBody>
      </p:sp>
    </p:spTree>
    <p:extLst>
      <p:ext uri="{BB962C8B-B14F-4D97-AF65-F5344CB8AC3E}">
        <p14:creationId xmlns:p14="http://schemas.microsoft.com/office/powerpoint/2010/main" val="273001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AF0EA-50FB-4C0D-8275-3EB89AF96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Objectives:</a:t>
            </a:r>
          </a:p>
          <a:p>
            <a:pPr lvl="1"/>
            <a:r>
              <a:rPr lang="en-US" sz="2800" dirty="0">
                <a:ea typeface="MS Mincho" panose="02020609040205080304" pitchFamily="49" charset="-128"/>
              </a:rPr>
              <a:t>Identify and evaluate the opportunities using existing non-powered infrastructure</a:t>
            </a:r>
          </a:p>
          <a:p>
            <a:pPr lvl="1"/>
            <a:r>
              <a:rPr lang="en-US" sz="2800" dirty="0">
                <a:ea typeface="MS Mincho" panose="02020609040205080304" pitchFamily="49" charset="-128"/>
              </a:rPr>
              <a:t>Create a catalog of projects</a:t>
            </a:r>
          </a:p>
          <a:p>
            <a:pPr lvl="3"/>
            <a:r>
              <a:rPr lang="en-US" sz="2000" dirty="0">
                <a:ea typeface="MS Mincho" panose="02020609040205080304" pitchFamily="49" charset="-128"/>
              </a:rPr>
              <a:t>Represent the spectrum of types of projects</a:t>
            </a:r>
          </a:p>
          <a:p>
            <a:pPr lvl="3"/>
            <a:r>
              <a:rPr lang="en-US" sz="2000" dirty="0">
                <a:ea typeface="MS Mincho" panose="02020609040205080304" pitchFamily="49" charset="-128"/>
              </a:rPr>
              <a:t>Determine patterns (regionally, over time, etc.)</a:t>
            </a:r>
          </a:p>
          <a:p>
            <a:pPr lvl="2"/>
            <a:endParaRPr lang="en-US" sz="2400" dirty="0">
              <a:ea typeface="MS Mincho" panose="02020609040205080304" pitchFamily="49" charset="-128"/>
            </a:endParaRPr>
          </a:p>
          <a:p>
            <a:pPr lvl="2"/>
            <a:r>
              <a:rPr lang="en-US" sz="2400" dirty="0">
                <a:ea typeface="MS Mincho" panose="02020609040205080304" pitchFamily="49" charset="-128"/>
              </a:rPr>
              <a:t>Overlap with Annex XVI Task 1 (Inventories)</a:t>
            </a:r>
          </a:p>
          <a:p>
            <a:pPr marL="1489075" lvl="3" indent="-234950"/>
            <a:r>
              <a:rPr lang="en-US" sz="1900" dirty="0">
                <a:ea typeface="MS Mincho" panose="02020609040205080304" pitchFamily="49" charset="-128"/>
              </a:rPr>
              <a:t>Help describe current state of inventories of non-powered dams, canals, water systems</a:t>
            </a:r>
          </a:p>
          <a:p>
            <a:pPr marL="1489075" lvl="3" indent="-234950"/>
            <a:r>
              <a:rPr lang="en-US" sz="1900" dirty="0">
                <a:ea typeface="MS Mincho" panose="02020609040205080304" pitchFamily="49" charset="-128"/>
              </a:rPr>
              <a:t>Identify characteristics of these projects that should be included in inventories</a:t>
            </a:r>
          </a:p>
          <a:p>
            <a:pPr lvl="2"/>
            <a:r>
              <a:rPr lang="en-US" sz="2400" dirty="0">
                <a:ea typeface="MS Mincho" panose="02020609040205080304" pitchFamily="49" charset="-128"/>
              </a:rPr>
              <a:t>Overlap with Annex XVI Task 4 (Research &amp; Innovation)</a:t>
            </a:r>
          </a:p>
          <a:p>
            <a:pPr lvl="4"/>
            <a:r>
              <a:rPr lang="en-US" sz="1900" dirty="0">
                <a:ea typeface="MS Mincho" panose="02020609040205080304" pitchFamily="49" charset="-128"/>
              </a:rPr>
              <a:t>Highlight particularly innovative or noteworthy projects – where did recent R&amp;I make a difference?</a:t>
            </a:r>
          </a:p>
          <a:p>
            <a:pPr lvl="4"/>
            <a:r>
              <a:rPr lang="en-US" sz="1900" dirty="0">
                <a:ea typeface="MS Mincho" panose="02020609040205080304" pitchFamily="49" charset="-128"/>
              </a:rPr>
              <a:t>Determine driving factors for successful projects – what R&amp;I could improve or optimize these factors?</a:t>
            </a:r>
          </a:p>
          <a:p>
            <a:pPr lvl="4"/>
            <a:r>
              <a:rPr lang="en-US" sz="1900" dirty="0">
                <a:ea typeface="MS Mincho" panose="02020609040205080304" pitchFamily="49" charset="-128"/>
              </a:rPr>
              <a:t>Outline obstacles to these types of projects – what R&amp;I is needed to address them?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1A58EC-0AA0-4F7A-95A3-1A3598F1B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>
            <a:normAutofit fontScale="90000"/>
          </a:bodyPr>
          <a:lstStyle/>
          <a:p>
            <a:r>
              <a:rPr lang="en-US" dirty="0"/>
              <a:t>Hidden hydro opportunities using existing non-powered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926387990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eere_template_blue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FAB4B6E81CD44FA773B49B1EBA64AD" ma:contentTypeVersion="10" ma:contentTypeDescription="Create a new document." ma:contentTypeScope="" ma:versionID="2ad6b436c1acdb859d5bbce7b236e5c7">
  <xsd:schema xmlns:xsd="http://www.w3.org/2001/XMLSchema" xmlns:xs="http://www.w3.org/2001/XMLSchema" xmlns:p="http://schemas.microsoft.com/office/2006/metadata/properties" xmlns:ns3="adbf13b9-4d80-4993-96df-78893b87c7fa" xmlns:ns4="5d559b28-3be4-4fae-ad95-651610146e78" targetNamespace="http://schemas.microsoft.com/office/2006/metadata/properties" ma:root="true" ma:fieldsID="ae9d0f98c15a2af01e5b4cb9cfd26460" ns3:_="" ns4:_="">
    <xsd:import namespace="adbf13b9-4d80-4993-96df-78893b87c7fa"/>
    <xsd:import namespace="5d559b28-3be4-4fae-ad95-651610146e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f13b9-4d80-4993-96df-78893b87c7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559b28-3be4-4fae-ad95-651610146e7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8D7BCD-C2BF-4F4F-ACB6-2CA731F876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f13b9-4d80-4993-96df-78893b87c7fa"/>
    <ds:schemaRef ds:uri="5d559b28-3be4-4fae-ad95-651610146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adbf13b9-4d80-4993-96df-78893b87c7f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5d559b28-3be4-4fae-ad95-651610146e7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ORNL-template-16x9-180808</Template>
  <TotalTime>0</TotalTime>
  <Words>287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Century Gothic</vt:lpstr>
      <vt:lpstr>Franklin Gothic Book</vt:lpstr>
      <vt:lpstr>Franklin Gothic Medium</vt:lpstr>
      <vt:lpstr>ORNL</vt:lpstr>
      <vt:lpstr>eere_template_blue</vt:lpstr>
      <vt:lpstr>Office Theme</vt:lpstr>
      <vt:lpstr>IEA Annex XVI Task 3 Overview: Adding Power to Non-Powered Infrastructure</vt:lpstr>
      <vt:lpstr>Hidden hydro opportunities using existing non-powered infrastructure</vt:lpstr>
      <vt:lpstr>Hidden hydro opportunities using existing non-powered infrastructure</vt:lpstr>
      <vt:lpstr>Hidden hydro opportunities using existing non-powered infrastructure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2019-09-17T18:44:05Z</dcterms:created>
  <dcterms:modified xsi:type="dcterms:W3CDTF">2022-02-25T23:05:37Z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0x0101007DFAB4B6E81CD44FA773B49B1EBA64AD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