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720" r:id="rId5"/>
    <p:sldMasterId id="2147483732" r:id="rId6"/>
  </p:sldMasterIdLst>
  <p:notesMasterIdLst>
    <p:notesMasterId r:id="rId16"/>
  </p:notesMasterIdLst>
  <p:handoutMasterIdLst>
    <p:handoutMasterId r:id="rId17"/>
  </p:handoutMasterIdLst>
  <p:sldIdLst>
    <p:sldId id="256" r:id="rId7"/>
    <p:sldId id="262" r:id="rId8"/>
    <p:sldId id="274" r:id="rId9"/>
    <p:sldId id="263" r:id="rId10"/>
    <p:sldId id="264" r:id="rId11"/>
    <p:sldId id="265" r:id="rId12"/>
    <p:sldId id="266" r:id="rId13"/>
    <p:sldId id="272" r:id="rId14"/>
    <p:sldId id="271" r:id="rId15"/>
  </p:sldIdLst>
  <p:sldSz cx="12192000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9" autoAdjust="0"/>
    <p:restoredTop sz="94667" autoAdjust="0"/>
  </p:normalViewPr>
  <p:slideViewPr>
    <p:cSldViewPr snapToGrid="0">
      <p:cViewPr varScale="1">
        <p:scale>
          <a:sx n="65" d="100"/>
          <a:sy n="65" d="100"/>
        </p:scale>
        <p:origin x="-192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981" cy="512379"/>
          </a:xfrm>
          <a:prstGeom prst="rect">
            <a:avLst/>
          </a:prstGeom>
        </p:spPr>
        <p:txBody>
          <a:bodyPr vert="horz" lIns="93735" tIns="46868" rIns="93735" bIns="4686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682" y="0"/>
            <a:ext cx="3075981" cy="512379"/>
          </a:xfrm>
          <a:prstGeom prst="rect">
            <a:avLst/>
          </a:prstGeom>
        </p:spPr>
        <p:txBody>
          <a:bodyPr vert="horz" lIns="93735" tIns="46868" rIns="93735" bIns="46868" rtlCol="0"/>
          <a:lstStyle>
            <a:lvl1pPr algn="r">
              <a:defRPr sz="1200"/>
            </a:lvl1pPr>
          </a:lstStyle>
          <a:p>
            <a:fld id="{52780261-231D-4DC2-9241-BA285B5F01B1}" type="datetimeFigureOut">
              <a:rPr kumimoji="1" lang="ja-JP" altLang="en-US" smtClean="0"/>
              <a:t>2022/2/26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0613"/>
            <a:ext cx="3075981" cy="512379"/>
          </a:xfrm>
          <a:prstGeom prst="rect">
            <a:avLst/>
          </a:prstGeom>
        </p:spPr>
        <p:txBody>
          <a:bodyPr vert="horz" lIns="93735" tIns="46868" rIns="93735" bIns="4686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682" y="9720613"/>
            <a:ext cx="3075981" cy="512379"/>
          </a:xfrm>
          <a:prstGeom prst="rect">
            <a:avLst/>
          </a:prstGeom>
        </p:spPr>
        <p:txBody>
          <a:bodyPr vert="horz" lIns="93735" tIns="46868" rIns="93735" bIns="46868" rtlCol="0" anchor="b"/>
          <a:lstStyle>
            <a:lvl1pPr algn="r">
              <a:defRPr sz="1200"/>
            </a:lvl1pPr>
          </a:lstStyle>
          <a:p>
            <a:fld id="{EF14D53E-80F8-44FE-B127-85B5C1AF72A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9794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9041" tIns="49521" rIns="99041" bIns="49521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9041" tIns="49521" rIns="99041" bIns="49521" rtlCol="0"/>
          <a:lstStyle>
            <a:lvl1pPr algn="r">
              <a:defRPr sz="1300"/>
            </a:lvl1pPr>
          </a:lstStyle>
          <a:p>
            <a:fld id="{609A1D7C-85D1-4944-82AC-D52AE2BB7AA8}" type="datetimeFigureOut">
              <a:rPr kumimoji="1" lang="ja-JP" altLang="en-US" smtClean="0"/>
              <a:t>2022/2/26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1" tIns="49521" rIns="99041" bIns="4952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9041" tIns="49521" rIns="99041" bIns="495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9041" tIns="49521" rIns="99041" bIns="49521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9041" tIns="49521" rIns="99041" bIns="49521" rtlCol="0" anchor="b"/>
          <a:lstStyle>
            <a:lvl1pPr algn="r">
              <a:defRPr sz="1300"/>
            </a:lvl1pPr>
          </a:lstStyle>
          <a:p>
            <a:fld id="{1860A515-A7E4-4E40-9187-72C5920CED6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7295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E72A415-7067-4CD1-AEF9-373D3B87D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DEA4045C-A5FC-4161-82BF-4D7D6675F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2DA782D-E7E7-46EF-AC56-624422A6F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966-A488-4C61-A501-0DB6DF7237A4}" type="datetime1">
              <a:rPr kumimoji="1" lang="ja-JP" altLang="en-US" smtClean="0"/>
              <a:t>2022/2/26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A78A236-A1A2-48F9-9807-DAD454B7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D5BFF4E-A50B-4FB0-8E0D-F4BA23FEA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851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8FB9C14-C03E-44C3-A490-7EF1313C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1A2705F1-3FA4-44C0-A1B8-7F223840E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5839D22-C96A-459B-AC59-22DED553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AF24-1F8C-4D7E-B43D-A48452A62BAD}" type="datetime1">
              <a:rPr kumimoji="1" lang="ja-JP" altLang="en-US" smtClean="0"/>
              <a:t>2022/2/26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1F88F28-6F20-4E3D-A1D6-901EEEFE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0F574FD-6F27-4190-B213-11DC15A1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332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F50599B6-D410-4251-9616-52F2EFA295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AA99C9DB-2D5C-43AE-B792-24256E103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02E5DEE-FDF7-4F24-B74C-E5D01A9A3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481D-39C1-4E94-A8C7-7E4C185AAD1D}" type="datetime1">
              <a:rPr kumimoji="1" lang="ja-JP" altLang="en-US" smtClean="0"/>
              <a:t>2022/2/26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41AA41F-172E-45A7-B3B2-9F81C0097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FE3A6C3-17FB-4859-A1C3-67678C6E1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801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E72A415-7067-4CD1-AEF9-373D3B87D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DEA4045C-A5FC-4161-82BF-4D7D6675F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D2DA782D-E7E7-46EF-AC56-624422A6F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966-A488-4C61-A501-0DB6DF7237A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DA78A236-A1A2-48F9-9807-DAD454B7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BD5BFF4E-A50B-4FB0-8E0D-F4BA23FEA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75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45918FC-B1B3-4364-83AA-F26BFA064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32143869-D4ED-4095-963F-775418E17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25A44CF-66D8-48EB-A74D-A2E914D01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47F-8120-49EB-A8BD-06691ACFAD3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A5FB038B-23DF-4387-A8C7-8B87B7570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CA46A9BC-F517-45A9-B236-2288FB411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217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1CEF0712-B312-44ED-94CD-522E94CF9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B908B0C0-154C-47F3-B3C9-C6D78959A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A6EFF773-5996-4030-9ED9-8B89D3F98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0D11-8C12-4077-A776-DB6DBC634E2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9B50D87D-1877-48E6-B8DF-06D9B23BD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CD78C274-4BD8-4683-BC6A-777FDC785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41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28CB205-BB98-432C-810E-32A636D3A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0DCC140-7A19-4C2B-8AC9-991EFFDB4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9DF80ED7-A68A-4253-9223-19E02F24B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BF3E3B4F-8CE7-4C57-9885-9A18FA7EF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122E-BF4A-4B54-BA79-4F36CAB0B95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599BB6AD-185D-481B-BFE5-7F44DD00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9B8A046C-0A65-4801-8C65-5D0A56A3B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444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2A4ACD2-C7C7-4DC1-9DFE-AA09C1CF9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7A1AE010-948E-4078-8A23-3C4EC2E1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A3B0E6C3-7845-44DA-822E-F1FD688D3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27BD8CEC-EC0A-411F-990B-A8733F2ED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B348125A-5EEE-496B-9EB9-D582255D2F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4CDDEF49-8975-4879-B28E-E49EAA9B9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E451-3539-4D44-81B9-47BC504560C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B2129631-2E34-4C6C-BC2C-6666B923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FA9A19D9-52E0-482C-84A2-71548D23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837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C4F8D60-3BD6-4686-B347-936820BE5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7B07FDD3-B491-4E04-A96A-4EC31761B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327-BAA4-48F7-9DE6-F0034C59E8D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9EEBEC33-E86C-4995-A379-0A0530B90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ABDD5558-DD65-499C-B155-8687C5075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125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89276CC3-4869-4251-9CA6-C80C8D4E3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B388-1B80-4D27-9B2C-CA52F427354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8913C697-00E0-42F9-AFF5-A1706F70E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A458F7CD-49CF-4FB7-9AF5-F0FFB4227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99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241A0F8-7DE7-45CF-921B-211C59F2F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EC9B7B19-F512-4BFA-B4E8-B610743D7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6601A787-B7BB-4A52-B494-3A9B02ADD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53BE5ED8-071C-4D5E-87DC-C4CCD610F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FFA4-D72C-4D9E-879F-DA37B33A227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A7EAF8F4-EDD1-4B8A-85C6-BD61C7F2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0962AE9B-C3B4-43C0-B8DE-79EFCE06F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9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45918FC-B1B3-4364-83AA-F26BFA064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32143869-D4ED-4095-963F-775418E17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25A44CF-66D8-48EB-A74D-A2E914D01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47F-8120-49EB-A8BD-06691ACFAD38}" type="datetime1">
              <a:rPr kumimoji="1" lang="ja-JP" altLang="en-US" smtClean="0"/>
              <a:t>2022/2/26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5FB038B-23DF-4387-A8C7-8B87B7570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A46A9BC-F517-45A9-B236-2288FB411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7468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4728FDA-0CD5-4DD0-86F5-A0174DF5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68E2C52E-677E-4A8D-87BF-A63D83747B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788CC469-3D82-42D6-BBE9-E2B62B1D8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880CEEF6-AFCB-494D-AAF0-C4DED0F54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F412-B5A3-4E5C-8A7D-C582E50EBEE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FE4E235A-0296-4D6A-8533-08D63DFDA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EB547728-DE41-44CD-9B0F-640F0008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634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8FB9C14-C03E-44C3-A490-7EF1313C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1A2705F1-3FA4-44C0-A1B8-7F223840E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75839D22-C96A-459B-AC59-22DED553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AF24-1F8C-4D7E-B43D-A48452A62BA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41F88F28-6F20-4E3D-A1D6-901EEEFE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10F574FD-6F27-4190-B213-11DC15A1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0874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F50599B6-D410-4251-9616-52F2EFA295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AA99C9DB-2D5C-43AE-B792-24256E103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02E5DEE-FDF7-4F24-B74C-E5D01A9A3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481D-39C1-4E94-A8C7-7E4C185AAD1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041AA41F-172E-45A7-B3B2-9F81C0097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5FE3A6C3-17FB-4859-A1C3-67678C6E1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5865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E72A415-7067-4CD1-AEF9-373D3B87D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DEA4045C-A5FC-4161-82BF-4D7D6675F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D2DA782D-E7E7-46EF-AC56-624422A6F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966-A488-4C61-A501-0DB6DF7237A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DA78A236-A1A2-48F9-9807-DAD454B7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BD5BFF4E-A50B-4FB0-8E0D-F4BA23FEA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4394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45918FC-B1B3-4364-83AA-F26BFA064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32143869-D4ED-4095-963F-775418E17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25A44CF-66D8-48EB-A74D-A2E914D01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47F-8120-49EB-A8BD-06691ACFAD3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A5FB038B-23DF-4387-A8C7-8B87B7570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CA46A9BC-F517-45A9-B236-2288FB411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088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1CEF0712-B312-44ED-94CD-522E94CF9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B908B0C0-154C-47F3-B3C9-C6D78959A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A6EFF773-5996-4030-9ED9-8B89D3F98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0D11-8C12-4077-A776-DB6DBC634E2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9B50D87D-1877-48E6-B8DF-06D9B23BD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CD78C274-4BD8-4683-BC6A-777FDC785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1283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28CB205-BB98-432C-810E-32A636D3A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0DCC140-7A19-4C2B-8AC9-991EFFDB4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9DF80ED7-A68A-4253-9223-19E02F24B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BF3E3B4F-8CE7-4C57-9885-9A18FA7EF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122E-BF4A-4B54-BA79-4F36CAB0B95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599BB6AD-185D-481B-BFE5-7F44DD00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9B8A046C-0A65-4801-8C65-5D0A56A3B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6304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2A4ACD2-C7C7-4DC1-9DFE-AA09C1CF9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7A1AE010-948E-4078-8A23-3C4EC2E1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A3B0E6C3-7845-44DA-822E-F1FD688D3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27BD8CEC-EC0A-411F-990B-A8733F2ED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B348125A-5EEE-496B-9EB9-D582255D2F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4CDDEF49-8975-4879-B28E-E49EAA9B9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E451-3539-4D44-81B9-47BC504560C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B2129631-2E34-4C6C-BC2C-6666B923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FA9A19D9-52E0-482C-84A2-71548D23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5136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C4F8D60-3BD6-4686-B347-936820BE5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7B07FDD3-B491-4E04-A96A-4EC31761B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327-BAA4-48F7-9DE6-F0034C59E8D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9EEBEC33-E86C-4995-A379-0A0530B90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ABDD5558-DD65-499C-B155-8687C5075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3405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89276CC3-4869-4251-9CA6-C80C8D4E3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B388-1B80-4D27-9B2C-CA52F427354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8913C697-00E0-42F9-AFF5-A1706F70E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A458F7CD-49CF-4FB7-9AF5-F0FFB4227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6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CEF0712-B312-44ED-94CD-522E94CF9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B908B0C0-154C-47F3-B3C9-C6D78959A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A6EFF773-5996-4030-9ED9-8B89D3F98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0D11-8C12-4077-A776-DB6DBC634E29}" type="datetime1">
              <a:rPr kumimoji="1" lang="ja-JP" altLang="en-US" smtClean="0"/>
              <a:t>2022/2/26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B50D87D-1877-48E6-B8DF-06D9B23BD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D78C274-4BD8-4683-BC6A-777FDC785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33147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241A0F8-7DE7-45CF-921B-211C59F2F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EC9B7B19-F512-4BFA-B4E8-B610743D7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6601A787-B7BB-4A52-B494-3A9B02ADD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53BE5ED8-071C-4D5E-87DC-C4CCD610F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FFA4-D72C-4D9E-879F-DA37B33A227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A7EAF8F4-EDD1-4B8A-85C6-BD61C7F2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0962AE9B-C3B4-43C0-B8DE-79EFCE06F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8033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4728FDA-0CD5-4DD0-86F5-A0174DF5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68E2C52E-677E-4A8D-87BF-A63D83747B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788CC469-3D82-42D6-BBE9-E2B62B1D8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880CEEF6-AFCB-494D-AAF0-C4DED0F54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F412-B5A3-4E5C-8A7D-C582E50EBEE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FE4E235A-0296-4D6A-8533-08D63DFDA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EB547728-DE41-44CD-9B0F-640F0008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9030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8FB9C14-C03E-44C3-A490-7EF1313C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1A2705F1-3FA4-44C0-A1B8-7F223840E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75839D22-C96A-459B-AC59-22DED553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AF24-1F8C-4D7E-B43D-A48452A62BA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41F88F28-6F20-4E3D-A1D6-901EEEFE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10F574FD-6F27-4190-B213-11DC15A1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5760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F50599B6-D410-4251-9616-52F2EFA295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AA99C9DB-2D5C-43AE-B792-24256E103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02E5DEE-FDF7-4F24-B74C-E5D01A9A3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481D-39C1-4E94-A8C7-7E4C185AAD1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041AA41F-172E-45A7-B3B2-9F81C0097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5FE3A6C3-17FB-4859-A1C3-67678C6E1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262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E72A415-7067-4CD1-AEF9-373D3B87D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DEA4045C-A5FC-4161-82BF-4D7D6675F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2DA782D-E7E7-46EF-AC56-624422A6F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966-A488-4C61-A501-0DB6DF7237A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A78A236-A1A2-48F9-9807-DAD454B7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D5BFF4E-A50B-4FB0-8E0D-F4BA23FEA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7043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45918FC-B1B3-4364-83AA-F26BFA064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32143869-D4ED-4095-963F-775418E17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25A44CF-66D8-48EB-A74D-A2E914D01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47F-8120-49EB-A8BD-06691ACFAD3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5FB038B-23DF-4387-A8C7-8B87B7570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A46A9BC-F517-45A9-B236-2288FB411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7642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CEF0712-B312-44ED-94CD-522E94CF9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B908B0C0-154C-47F3-B3C9-C6D78959A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A6EFF773-5996-4030-9ED9-8B89D3F98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0D11-8C12-4077-A776-DB6DBC634E2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B50D87D-1877-48E6-B8DF-06D9B23BD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D78C274-4BD8-4683-BC6A-777FDC785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5021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28CB205-BB98-432C-810E-32A636D3A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0DCC140-7A19-4C2B-8AC9-991EFFDB4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9DF80ED7-A68A-4253-9223-19E02F24B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BF3E3B4F-8CE7-4C57-9885-9A18FA7EF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122E-BF4A-4B54-BA79-4F36CAB0B95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599BB6AD-185D-481B-BFE5-7F44DD00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9B8A046C-0A65-4801-8C65-5D0A56A3B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8014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2A4ACD2-C7C7-4DC1-9DFE-AA09C1CF9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7A1AE010-948E-4078-8A23-3C4EC2E1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A3B0E6C3-7845-44DA-822E-F1FD688D3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27BD8CEC-EC0A-411F-990B-A8733F2ED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B348125A-5EEE-496B-9EB9-D582255D2F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4CDDEF49-8975-4879-B28E-E49EAA9B9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E451-3539-4D44-81B9-47BC504560C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B2129631-2E34-4C6C-BC2C-6666B923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FA9A19D9-52E0-482C-84A2-71548D23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8977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C4F8D60-3BD6-4686-B347-936820BE5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7B07FDD3-B491-4E04-A96A-4EC31761B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327-BAA4-48F7-9DE6-F0034C59E8D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9EEBEC33-E86C-4995-A379-0A0530B90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ABDD5558-DD65-499C-B155-8687C5075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939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28CB205-BB98-432C-810E-32A636D3A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0DCC140-7A19-4C2B-8AC9-991EFFDB4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9DF80ED7-A68A-4253-9223-19E02F24B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BF3E3B4F-8CE7-4C57-9885-9A18FA7EF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122E-BF4A-4B54-BA79-4F36CAB0B950}" type="datetime1">
              <a:rPr kumimoji="1" lang="ja-JP" altLang="en-US" smtClean="0"/>
              <a:t>2022/2/26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599BB6AD-185D-481B-BFE5-7F44DD00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9B8A046C-0A65-4801-8C65-5D0A56A3B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89193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89276CC3-4869-4251-9CA6-C80C8D4E3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B388-1B80-4D27-9B2C-CA52F427354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8913C697-00E0-42F9-AFF5-A1706F70E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A458F7CD-49CF-4FB7-9AF5-F0FFB4227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5176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241A0F8-7DE7-45CF-921B-211C59F2F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C9B7B19-F512-4BFA-B4E8-B610743D7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6601A787-B7BB-4A52-B494-3A9B02ADD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53BE5ED8-071C-4D5E-87DC-C4CCD610F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FFA4-D72C-4D9E-879F-DA37B33A227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A7EAF8F4-EDD1-4B8A-85C6-BD61C7F2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0962AE9B-C3B4-43C0-B8DE-79EFCE06F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6379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4728FDA-0CD5-4DD0-86F5-A0174DF5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68E2C52E-677E-4A8D-87BF-A63D83747B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788CC469-3D82-42D6-BBE9-E2B62B1D8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880CEEF6-AFCB-494D-AAF0-C4DED0F54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F412-B5A3-4E5C-8A7D-C582E50EBEE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FE4E235A-0296-4D6A-8533-08D63DFDA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EB547728-DE41-44CD-9B0F-640F0008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9991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8FB9C14-C03E-44C3-A490-7EF1313C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1A2705F1-3FA4-44C0-A1B8-7F223840E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5839D22-C96A-459B-AC59-22DED553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AF24-1F8C-4D7E-B43D-A48452A62BA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1F88F28-6F20-4E3D-A1D6-901EEEFE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0F574FD-6F27-4190-B213-11DC15A1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9479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F50599B6-D410-4251-9616-52F2EFA295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AA99C9DB-2D5C-43AE-B792-24256E103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02E5DEE-FDF7-4F24-B74C-E5D01A9A3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481D-39C1-4E94-A8C7-7E4C185AAD1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41AA41F-172E-45A7-B3B2-9F81C0097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FE3A6C3-17FB-4859-A1C3-67678C6E1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342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E72A415-7067-4CD1-AEF9-373D3B87D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DEA4045C-A5FC-4161-82BF-4D7D6675F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2DA782D-E7E7-46EF-AC56-624422A6F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966-A488-4C61-A501-0DB6DF7237A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A78A236-A1A2-48F9-9807-DAD454B7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D5BFF4E-A50B-4FB0-8E0D-F4BA23FEA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5800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45918FC-B1B3-4364-83AA-F26BFA064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32143869-D4ED-4095-963F-775418E17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25A44CF-66D8-48EB-A74D-A2E914D01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47F-8120-49EB-A8BD-06691ACFAD3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5FB038B-23DF-4387-A8C7-8B87B7570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A46A9BC-F517-45A9-B236-2288FB411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451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CEF0712-B312-44ED-94CD-522E94CF9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B908B0C0-154C-47F3-B3C9-C6D78959A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A6EFF773-5996-4030-9ED9-8B89D3F98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0D11-8C12-4077-A776-DB6DBC634E2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B50D87D-1877-48E6-B8DF-06D9B23BD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D78C274-4BD8-4683-BC6A-777FDC785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9219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28CB205-BB98-432C-810E-32A636D3A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0DCC140-7A19-4C2B-8AC9-991EFFDB4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9DF80ED7-A68A-4253-9223-19E02F24B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BF3E3B4F-8CE7-4C57-9885-9A18FA7EF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122E-BF4A-4B54-BA79-4F36CAB0B95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599BB6AD-185D-481B-BFE5-7F44DD00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9B8A046C-0A65-4801-8C65-5D0A56A3B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11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2A4ACD2-C7C7-4DC1-9DFE-AA09C1CF9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7A1AE010-948E-4078-8A23-3C4EC2E1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A3B0E6C3-7845-44DA-822E-F1FD688D3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27BD8CEC-EC0A-411F-990B-A8733F2ED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B348125A-5EEE-496B-9EB9-D582255D2F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4CDDEF49-8975-4879-B28E-E49EAA9B9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E451-3539-4D44-81B9-47BC504560C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B2129631-2E34-4C6C-BC2C-6666B923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FA9A19D9-52E0-482C-84A2-71548D23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5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2A4ACD2-C7C7-4DC1-9DFE-AA09C1CF9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7A1AE010-948E-4078-8A23-3C4EC2E1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A3B0E6C3-7845-44DA-822E-F1FD688D3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27BD8CEC-EC0A-411F-990B-A8733F2ED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B348125A-5EEE-496B-9EB9-D582255D2F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4CDDEF49-8975-4879-B28E-E49EAA9B9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E451-3539-4D44-81B9-47BC504560C5}" type="datetime1">
              <a:rPr kumimoji="1" lang="ja-JP" altLang="en-US" smtClean="0"/>
              <a:t>2022/2/26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B2129631-2E34-4C6C-BC2C-6666B923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FA9A19D9-52E0-482C-84A2-71548D23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514873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C4F8D60-3BD6-4686-B347-936820BE5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7B07FDD3-B491-4E04-A96A-4EC31761B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327-BAA4-48F7-9DE6-F0034C59E8D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9EEBEC33-E86C-4995-A379-0A0530B90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ABDD5558-DD65-499C-B155-8687C5075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1064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89276CC3-4869-4251-9CA6-C80C8D4E3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B388-1B80-4D27-9B2C-CA52F427354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8913C697-00E0-42F9-AFF5-A1706F70E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A458F7CD-49CF-4FB7-9AF5-F0FFB4227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2287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241A0F8-7DE7-45CF-921B-211C59F2F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C9B7B19-F512-4BFA-B4E8-B610743D7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6601A787-B7BB-4A52-B494-3A9B02ADD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53BE5ED8-071C-4D5E-87DC-C4CCD610F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FFA4-D72C-4D9E-879F-DA37B33A227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A7EAF8F4-EDD1-4B8A-85C6-BD61C7F2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0962AE9B-C3B4-43C0-B8DE-79EFCE06F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88289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4728FDA-0CD5-4DD0-86F5-A0174DF5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68E2C52E-677E-4A8D-87BF-A63D83747B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788CC469-3D82-42D6-BBE9-E2B62B1D8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880CEEF6-AFCB-494D-AAF0-C4DED0F54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F412-B5A3-4E5C-8A7D-C582E50EBEE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FE4E235A-0296-4D6A-8533-08D63DFDA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EB547728-DE41-44CD-9B0F-640F0008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30426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8FB9C14-C03E-44C3-A490-7EF1313C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1A2705F1-3FA4-44C0-A1B8-7F223840E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5839D22-C96A-459B-AC59-22DED553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AF24-1F8C-4D7E-B43D-A48452A62BA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1F88F28-6F20-4E3D-A1D6-901EEEFE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0F574FD-6F27-4190-B213-11DC15A1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25372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F50599B6-D410-4251-9616-52F2EFA295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AA99C9DB-2D5C-43AE-B792-24256E103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02E5DEE-FDF7-4F24-B74C-E5D01A9A3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481D-39C1-4E94-A8C7-7E4C185AAD1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41AA41F-172E-45A7-B3B2-9F81C0097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FE3A6C3-17FB-4859-A1C3-67678C6E1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28597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E72A415-7067-4CD1-AEF9-373D3B87D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DEA4045C-A5FC-4161-82BF-4D7D6675F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2DA782D-E7E7-46EF-AC56-624422A6F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966-A488-4C61-A501-0DB6DF7237A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A78A236-A1A2-48F9-9807-DAD454B7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D5BFF4E-A50B-4FB0-8E0D-F4BA23FEA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24787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45918FC-B1B3-4364-83AA-F26BFA064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32143869-D4ED-4095-963F-775418E17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25A44CF-66D8-48EB-A74D-A2E914D01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747F-8120-49EB-A8BD-06691ACFAD3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5FB038B-23DF-4387-A8C7-8B87B7570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A46A9BC-F517-45A9-B236-2288FB411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77169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CEF0712-B312-44ED-94CD-522E94CF9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B908B0C0-154C-47F3-B3C9-C6D78959A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A6EFF773-5996-4030-9ED9-8B89D3F98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20D11-8C12-4077-A776-DB6DBC634E2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B50D87D-1877-48E6-B8DF-06D9B23BD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D78C274-4BD8-4683-BC6A-777FDC785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3450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28CB205-BB98-432C-810E-32A636D3A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0DCC140-7A19-4C2B-8AC9-991EFFDB4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9DF80ED7-A68A-4253-9223-19E02F24B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BF3E3B4F-8CE7-4C57-9885-9A18FA7EF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122E-BF4A-4B54-BA79-4F36CAB0B95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599BB6AD-185D-481B-BFE5-7F44DD00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9B8A046C-0A65-4801-8C65-5D0A56A3B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9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C4F8D60-3BD6-4686-B347-936820BE5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7B07FDD3-B491-4E04-A96A-4EC31761B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327-BAA4-48F7-9DE6-F0034C59E8DE}" type="datetime1">
              <a:rPr kumimoji="1" lang="ja-JP" altLang="en-US" smtClean="0"/>
              <a:t>2022/2/26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9EEBEC33-E86C-4995-A379-0A0530B90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ABDD5558-DD65-499C-B155-8687C5075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787627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2A4ACD2-C7C7-4DC1-9DFE-AA09C1CF9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7A1AE010-948E-4078-8A23-3C4EC2E1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A3B0E6C3-7845-44DA-822E-F1FD688D3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27BD8CEC-EC0A-411F-990B-A8733F2ED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B348125A-5EEE-496B-9EB9-D582255D2F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4CDDEF49-8975-4879-B28E-E49EAA9B9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E451-3539-4D44-81B9-47BC504560C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B2129631-2E34-4C6C-BC2C-6666B923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FA9A19D9-52E0-482C-84A2-71548D23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81812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C4F8D60-3BD6-4686-B347-936820BE5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7B07FDD3-B491-4E04-A96A-4EC31761B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327-BAA4-48F7-9DE6-F0034C59E8D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9EEBEC33-E86C-4995-A379-0A0530B90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ABDD5558-DD65-499C-B155-8687C5075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2801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89276CC3-4869-4251-9CA6-C80C8D4E3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B388-1B80-4D27-9B2C-CA52F427354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8913C697-00E0-42F9-AFF5-A1706F70E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A458F7CD-49CF-4FB7-9AF5-F0FFB4227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534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241A0F8-7DE7-45CF-921B-211C59F2F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C9B7B19-F512-4BFA-B4E8-B610743D7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6601A787-B7BB-4A52-B494-3A9B02ADD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53BE5ED8-071C-4D5E-87DC-C4CCD610F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FFA4-D72C-4D9E-879F-DA37B33A227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A7EAF8F4-EDD1-4B8A-85C6-BD61C7F2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0962AE9B-C3B4-43C0-B8DE-79EFCE06F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62217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4728FDA-0CD5-4DD0-86F5-A0174DF5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68E2C52E-677E-4A8D-87BF-A63D83747B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788CC469-3D82-42D6-BBE9-E2B62B1D8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880CEEF6-AFCB-494D-AAF0-C4DED0F54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F412-B5A3-4E5C-8A7D-C582E50EBEE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FE4E235A-0296-4D6A-8533-08D63DFDA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EB547728-DE41-44CD-9B0F-640F0008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4827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8FB9C14-C03E-44C3-A490-7EF1313C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1A2705F1-3FA4-44C0-A1B8-7F223840E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5839D22-C96A-459B-AC59-22DED553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AF24-1F8C-4D7E-B43D-A48452A62BA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1F88F28-6F20-4E3D-A1D6-901EEEFE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0F574FD-6F27-4190-B213-11DC15A1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0525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F50599B6-D410-4251-9616-52F2EFA295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AA99C9DB-2D5C-43AE-B792-24256E103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02E5DEE-FDF7-4F24-B74C-E5D01A9A3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481D-39C1-4E94-A8C7-7E4C185AAD1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41AA41F-172E-45A7-B3B2-9F81C0097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FE3A6C3-17FB-4859-A1C3-67678C6E1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38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89276CC3-4869-4251-9CA6-C80C8D4E3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AB388-1B80-4D27-9B2C-CA52F4273545}" type="datetime1">
              <a:rPr kumimoji="1" lang="ja-JP" altLang="en-US" smtClean="0"/>
              <a:t>2022/2/26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8913C697-00E0-42F9-AFF5-A1706F70E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A458F7CD-49CF-4FB7-9AF5-F0FFB4227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509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241A0F8-7DE7-45CF-921B-211C59F2F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C9B7B19-F512-4BFA-B4E8-B610743D7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6601A787-B7BB-4A52-B494-3A9B02ADD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53BE5ED8-071C-4D5E-87DC-C4CCD610F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FFA4-D72C-4D9E-879F-DA37B33A2275}" type="datetime1">
              <a:rPr kumimoji="1" lang="ja-JP" altLang="en-US" smtClean="0"/>
              <a:t>2022/2/26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A7EAF8F4-EDD1-4B8A-85C6-BD61C7F2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0962AE9B-C3B4-43C0-B8DE-79EFCE06F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588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4728FDA-0CD5-4DD0-86F5-A0174DF5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68E2C52E-677E-4A8D-87BF-A63D83747B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788CC469-3D82-42D6-BBE9-E2B62B1D8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880CEEF6-AFCB-494D-AAF0-C4DED0F54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F412-B5A3-4E5C-8A7D-C582E50EBEEB}" type="datetime1">
              <a:rPr kumimoji="1" lang="ja-JP" altLang="en-US" smtClean="0"/>
              <a:t>2022/2/26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FE4E235A-0296-4D6A-8533-08D63DFDA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EB547728-DE41-44CD-9B0F-640F0008A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79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33672CA1-6A18-44A6-A28A-D380B191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A599E463-2D9F-475B-AEBF-5DAEE244F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E8BF056-ADB7-4577-A750-A3C1F6DF0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21397-C20F-452C-B9C0-4194C784A0B3}" type="datetime1">
              <a:rPr kumimoji="1" lang="ja-JP" altLang="en-US" smtClean="0"/>
              <a:t>2022/2/26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22A14DE5-BA37-4E50-9A31-CCA32F585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74BF1E9-A2D7-4972-A450-48506C7FF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C1DB1-BCA1-4BC0-8CDD-CA1A776033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323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33672CA1-6A18-44A6-A28A-D380B191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A599E463-2D9F-475B-AEBF-5DAEE244F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E8BF056-ADB7-4577-A750-A3C1F6DF0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21397-C20F-452C-B9C0-4194C784A0B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22A14DE5-BA37-4E50-9A31-CCA32F585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74BF1E9-A2D7-4972-A450-48506C7FF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46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33672CA1-6A18-44A6-A28A-D380B191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A599E463-2D9F-475B-AEBF-5DAEE244F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E8BF056-ADB7-4577-A750-A3C1F6DF0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21397-C20F-452C-B9C0-4194C784A0B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22A14DE5-BA37-4E50-9A31-CCA32F585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74BF1E9-A2D7-4972-A450-48506C7FF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6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33672CA1-6A18-44A6-A28A-D380B191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A599E463-2D9F-475B-AEBF-5DAEE244F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E8BF056-ADB7-4577-A750-A3C1F6DF0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21397-C20F-452C-B9C0-4194C784A0B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22A14DE5-BA37-4E50-9A31-CCA32F585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74BF1E9-A2D7-4972-A450-48506C7FF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46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33672CA1-6A18-44A6-A28A-D380B191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A599E463-2D9F-475B-AEBF-5DAEE244F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E8BF056-ADB7-4577-A750-A3C1F6DF0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21397-C20F-452C-B9C0-4194C784A0B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22A14DE5-BA37-4E50-9A31-CCA32F585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74BF1E9-A2D7-4972-A450-48506C7FF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16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33672CA1-6A18-44A6-A28A-D380B1912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A599E463-2D9F-475B-AEBF-5DAEE244F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E8BF056-ADB7-4577-A750-A3C1F6DF0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21397-C20F-452C-B9C0-4194C784A0B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2022/2/26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22A14DE5-BA37-4E50-9A31-CCA32F585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74BF1E9-A2D7-4972-A450-48506C7FF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2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F3BA239-4AB8-49FD-8768-F5BF93179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580" y="1646301"/>
            <a:ext cx="11292840" cy="244800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ja-JP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Overview of </a:t>
            </a:r>
            <a:r>
              <a:rPr lang="en-US" altLang="ja-JP" sz="4800" dirty="0">
                <a:latin typeface="Calibri" panose="020F0502020204030204" pitchFamily="34" charset="0"/>
                <a:cs typeface="Calibri" panose="020F0502020204030204" pitchFamily="34" charset="0"/>
              </a:rPr>
              <a:t>Task </a:t>
            </a:r>
            <a:r>
              <a:rPr lang="en-US" altLang="ja-JP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2: </a:t>
            </a:r>
            <a:br>
              <a:rPr lang="en-US" altLang="ja-JP" sz="4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ja-JP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Improving Performance from Existing Hydropower</a:t>
            </a:r>
            <a:endParaRPr kumimoji="1" lang="ja-JP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1BA520F4-5008-4586-8C29-0879353AA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1564"/>
            <a:ext cx="9144000" cy="2403987"/>
          </a:xfrm>
        </p:spPr>
        <p:txBody>
          <a:bodyPr anchor="ctr">
            <a:normAutofit/>
          </a:bodyPr>
          <a:lstStyle/>
          <a:p>
            <a:r>
              <a:rPr lang="en-US" altLang="ja-JP" sz="3600" dirty="0">
                <a:latin typeface="Calibri" panose="020F0502020204030204" pitchFamily="34" charset="0"/>
                <a:cs typeface="Calibri" panose="020F0502020204030204" pitchFamily="34" charset="0"/>
              </a:rPr>
              <a:t>Yoichi Miyanaga</a:t>
            </a:r>
          </a:p>
          <a:p>
            <a:pPr>
              <a:spcBef>
                <a:spcPts val="1800"/>
              </a:spcBef>
            </a:pPr>
            <a:r>
              <a:rPr lang="en-US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Task 2 Leader</a:t>
            </a:r>
            <a:endParaRPr kumimoji="1" lang="en-US" altLang="ja-JP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CRIEPI, JAPAN</a:t>
            </a:r>
            <a:endParaRPr kumimoji="1" lang="ja-JP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718FCE18-A25B-45FC-99FF-9DC520229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xmlns="" id="{425D3C4F-7E2D-447B-B5E0-BD47D68AC72F}"/>
              </a:ext>
            </a:extLst>
          </p:cNvPr>
          <p:cNvGrpSpPr/>
          <p:nvPr/>
        </p:nvGrpSpPr>
        <p:grpSpPr>
          <a:xfrm>
            <a:off x="307980" y="173862"/>
            <a:ext cx="7839306" cy="720000"/>
            <a:chOff x="144016" y="188639"/>
            <a:chExt cx="7907713" cy="720000"/>
          </a:xfrm>
        </p:grpSpPr>
        <p:pic>
          <p:nvPicPr>
            <p:cNvPr id="7" name="Picture 4">
              <a:extLst>
                <a:ext uri="{FF2B5EF4-FFF2-40B4-BE49-F238E27FC236}">
                  <a16:creationId xmlns:a16="http://schemas.microsoft.com/office/drawing/2014/main" xmlns="" id="{DE36ECF8-B315-4D0D-80B1-009FBBF755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16" y="188639"/>
              <a:ext cx="726284" cy="7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6">
              <a:extLst>
                <a:ext uri="{FF2B5EF4-FFF2-40B4-BE49-F238E27FC236}">
                  <a16:creationId xmlns:a16="http://schemas.microsoft.com/office/drawing/2014/main" xmlns="" id="{C5BF8F8C-98A7-40B0-A944-E2313206DC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1729" y="295003"/>
              <a:ext cx="7020000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kumimoji="0" lang="en-US" altLang="ja-JP" sz="1600" b="1" dirty="0">
                  <a:solidFill>
                    <a:srgbClr val="000066"/>
                  </a:solidFill>
                  <a:latin typeface="Calibri" pitchFamily="34" charset="0"/>
                </a:rPr>
                <a:t>IEA  Technology Collaboration Programme on Hydropower</a:t>
              </a:r>
            </a:p>
            <a:p>
              <a:pPr>
                <a:lnSpc>
                  <a:spcPct val="90000"/>
                </a:lnSpc>
              </a:pPr>
              <a:r>
                <a:rPr kumimoji="0" lang="en-US" altLang="ja-JP" sz="1600" b="1" dirty="0">
                  <a:solidFill>
                    <a:srgbClr val="000066"/>
                  </a:solidFill>
                  <a:latin typeface="Calibri" pitchFamily="34" charset="0"/>
                </a:rPr>
                <a:t>Annex-XVI </a:t>
              </a:r>
              <a:r>
                <a:rPr kumimoji="0" lang="en-US" altLang="ja-JP" sz="1600" b="1" dirty="0" smtClean="0">
                  <a:solidFill>
                    <a:srgbClr val="000066"/>
                  </a:solidFill>
                  <a:latin typeface="Calibri" pitchFamily="34" charset="0"/>
                </a:rPr>
                <a:t>workshop, 28 February 2022</a:t>
              </a:r>
              <a:endParaRPr kumimoji="0" lang="en-US" altLang="ja-JP" sz="1600" b="1" dirty="0">
                <a:solidFill>
                  <a:srgbClr val="000066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9872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ACCEE6A-4717-4660-8153-A23A52335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Overview 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of Task 2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80E5D52-9C7C-4A9D-8E2D-88FD46386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078" y="1569718"/>
            <a:ext cx="10800000" cy="49195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Objective</a:t>
            </a:r>
          </a:p>
          <a:p>
            <a:pPr marL="540000" lvl="1">
              <a:spcBef>
                <a:spcPts val="600"/>
              </a:spcBef>
              <a:buClr>
                <a:schemeClr val="tx1"/>
              </a:buClr>
            </a:pPr>
            <a:r>
              <a:rPr lang="en-US" altLang="ja-JP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altLang="ja-JP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identify Hidden </a:t>
            </a:r>
            <a:r>
              <a:rPr lang="en-US" altLang="ja-JP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Untapped Hydro </a:t>
            </a:r>
            <a:r>
              <a:rPr lang="en-US" altLang="ja-JP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Opportunities (</a:t>
            </a:r>
            <a:r>
              <a:rPr lang="en-US" altLang="ja-JP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HUHOs</a:t>
            </a:r>
            <a:r>
              <a:rPr lang="en-US" altLang="ja-JP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from existing hydropower improvements through case history studies.</a:t>
            </a:r>
          </a:p>
          <a:p>
            <a:pPr marL="540000" lvl="1">
              <a:spcBef>
                <a:spcPts val="600"/>
              </a:spcBef>
              <a:buClr>
                <a:schemeClr val="tx1"/>
              </a:buClr>
            </a:pPr>
            <a:r>
              <a:rPr lang="en-US" altLang="ja-JP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provide a methodology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for further development of </a:t>
            </a:r>
            <a:r>
              <a:rPr lang="en-US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HUHOs.</a:t>
            </a:r>
          </a:p>
          <a:p>
            <a:pPr marL="540000" lvl="1">
              <a:spcBef>
                <a:spcPts val="600"/>
              </a:spcBef>
              <a:buClr>
                <a:schemeClr val="tx1"/>
              </a:buClr>
            </a:pPr>
            <a:r>
              <a:rPr lang="en-US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result will contribute to </a:t>
            </a:r>
            <a:r>
              <a:rPr lang="en-US" altLang="ja-JP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overall target of the Annex XVI</a:t>
            </a:r>
            <a:r>
              <a:rPr lang="en-US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ja-JP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Work plan</a:t>
            </a:r>
          </a:p>
          <a:p>
            <a:pPr marL="540000" lvl="1">
              <a:spcBef>
                <a:spcPts val="600"/>
              </a:spcBef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Review of methodologies for improving </a:t>
            </a:r>
            <a:r>
              <a:rPr lang="en-US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</a:p>
          <a:p>
            <a:pPr marL="540000" lvl="1">
              <a:spcBef>
                <a:spcPts val="600"/>
              </a:spcBef>
              <a:buClr>
                <a:schemeClr val="tx1"/>
              </a:buClr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Case history </a:t>
            </a:r>
            <a:r>
              <a:rPr lang="en-US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study</a:t>
            </a:r>
          </a:p>
          <a:p>
            <a:pPr marL="540000" lvl="1">
              <a:spcBef>
                <a:spcPts val="600"/>
              </a:spcBef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Preparation of the </a:t>
            </a:r>
            <a:r>
              <a:rPr lang="en-US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report including case histories</a:t>
            </a:r>
          </a:p>
          <a:p>
            <a:pPr marL="540000" lvl="1">
              <a:spcBef>
                <a:spcPts val="600"/>
              </a:spcBef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Period</a:t>
            </a:r>
            <a:r>
              <a:rPr lang="en-US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2019-2022</a:t>
            </a: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9D083E3B-B058-41E6-B7F1-43A06E89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7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ACCEE6A-4717-4660-8153-A23A52335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Scope 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case histories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80E5D52-9C7C-4A9D-8E2D-88FD46386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078" y="1569718"/>
            <a:ext cx="10800000" cy="4491869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ja-JP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Type of projects</a:t>
            </a:r>
          </a:p>
          <a:p>
            <a:pPr marL="825750" lvl="1" indent="-514350">
              <a:spcBef>
                <a:spcPts val="600"/>
              </a:spcBef>
              <a:buClr>
                <a:schemeClr val="tx1"/>
              </a:buClr>
              <a:buFont typeface="+mj-lt"/>
              <a:buAutoNum type="romanUcPeriod"/>
            </a:pPr>
            <a:r>
              <a:rPr lang="en-US" altLang="ja-JP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Renewal and upgrading </a:t>
            </a:r>
            <a:r>
              <a:rPr lang="en-US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existing facilities</a:t>
            </a:r>
          </a:p>
          <a:p>
            <a:pPr marL="825750" lvl="1" indent="-514350">
              <a:spcBef>
                <a:spcPts val="600"/>
              </a:spcBef>
              <a:buClr>
                <a:schemeClr val="tx1"/>
              </a:buClr>
              <a:buFont typeface="+mj-lt"/>
              <a:buAutoNum type="romanUcPeriod"/>
            </a:pPr>
            <a:r>
              <a:rPr lang="en-US" altLang="ja-JP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Expansion </a:t>
            </a:r>
            <a:r>
              <a:rPr lang="en-US" altLang="ja-JP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redevelopment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 of existing facilities</a:t>
            </a:r>
            <a:endParaRPr lang="en-US" altLang="ja-JP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25750" lvl="1" indent="-514350">
              <a:spcBef>
                <a:spcPts val="600"/>
              </a:spcBef>
              <a:buClr>
                <a:schemeClr val="tx1"/>
              </a:buClr>
              <a:buFont typeface="+mj-lt"/>
              <a:buAutoNum type="romanUcPeriod"/>
            </a:pPr>
            <a:r>
              <a:rPr lang="en-US" altLang="ja-JP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Operational improvement</a:t>
            </a:r>
            <a:r>
              <a:rPr lang="en-US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existing hydropower plant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ja-JP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Requirements for HUHOs</a:t>
            </a:r>
          </a:p>
          <a:p>
            <a:pPr marL="768600" lvl="1" indent="-457200">
              <a:spcBef>
                <a:spcPts val="600"/>
              </a:spcBef>
              <a:buFont typeface="+mj-lt"/>
              <a:buAutoNum type="alphaUcParenR"/>
            </a:pPr>
            <a:r>
              <a:rPr lang="en-US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Development of </a:t>
            </a:r>
            <a:r>
              <a:rPr lang="en-US" altLang="ja-JP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untapped potential</a:t>
            </a:r>
          </a:p>
          <a:p>
            <a:pPr marL="768600" lvl="1" indent="-457200">
              <a:spcBef>
                <a:spcPts val="600"/>
              </a:spcBef>
              <a:buClr>
                <a:schemeClr val="tx1"/>
              </a:buClr>
              <a:buFont typeface="+mj-lt"/>
              <a:buAutoNum type="alphaUcParenR"/>
            </a:pPr>
            <a:r>
              <a:rPr lang="en-US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Technical </a:t>
            </a:r>
            <a:r>
              <a:rPr lang="en-US" altLang="ja-JP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innovation/ advancement</a:t>
            </a:r>
          </a:p>
          <a:p>
            <a:pPr marL="768600" lvl="1" indent="-457200">
              <a:spcBef>
                <a:spcPts val="600"/>
              </a:spcBef>
              <a:buFont typeface="+mj-lt"/>
              <a:buAutoNum type="alphaUcParenR"/>
            </a:pPr>
            <a:r>
              <a:rPr lang="en-US" altLang="ja-JP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Response to the </a:t>
            </a:r>
            <a:r>
              <a:rPr lang="en-US" altLang="ja-JP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market/ social needs</a:t>
            </a:r>
            <a:endParaRPr lang="en-US" altLang="ja-JP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9D083E3B-B058-41E6-B7F1-43A06E89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44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ACCEE6A-4717-4660-8153-A23A52335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Status of case 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history study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80E5D52-9C7C-4A9D-8E2D-88FD46386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824" y="1619885"/>
            <a:ext cx="11539860" cy="18923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Based on the </a:t>
            </a:r>
            <a:r>
              <a:rPr lang="en-US" altLang="ja-JP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project type </a:t>
            </a:r>
            <a:r>
              <a:rPr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and the requirements for </a:t>
            </a:r>
            <a:r>
              <a:rPr lang="en-US" altLang="ja-JP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HUHOs</a:t>
            </a:r>
            <a:endParaRPr lang="en-US" altLang="ja-JP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</a:pPr>
            <a:r>
              <a:rPr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Source: Annex XI,  Annex XV and other literature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</a:pPr>
            <a:r>
              <a:rPr lang="en-US" altLang="ja-JP" sz="3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111 </a:t>
            </a:r>
            <a:r>
              <a:rPr lang="en-US" altLang="ja-JP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</a:t>
            </a:r>
            <a:r>
              <a:rPr lang="en-US" altLang="ja-JP" sz="3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histories</a:t>
            </a:r>
            <a:r>
              <a:rPr lang="en-US" altLang="ja-JP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have been collected as of </a:t>
            </a:r>
            <a:r>
              <a:rPr lang="en-US" altLang="ja-JP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January 2022.</a:t>
            </a:r>
            <a:endParaRPr lang="en-US" altLang="ja-JP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endParaRPr kumimoji="1" lang="ja-JP" altLang="en-US" sz="3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43D5A43D-7F86-4A0C-9C22-73B31B368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="" xmlns:a16="http://schemas.microsoft.com/office/drawing/2014/main" id="{2A8E6C64-890A-444B-A482-0D9CECF38FC6}"/>
              </a:ext>
            </a:extLst>
          </p:cNvPr>
          <p:cNvSpPr txBox="1">
            <a:spLocks/>
          </p:cNvSpPr>
          <p:nvPr/>
        </p:nvSpPr>
        <p:spPr>
          <a:xfrm>
            <a:off x="1211580" y="5972632"/>
            <a:ext cx="1440000" cy="50436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region</a:t>
            </a: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="" xmlns:a16="http://schemas.microsoft.com/office/drawing/2014/main" id="{2A8E6C64-890A-444B-A482-0D9CECF38FC6}"/>
              </a:ext>
            </a:extLst>
          </p:cNvPr>
          <p:cNvSpPr txBox="1">
            <a:spLocks/>
          </p:cNvSpPr>
          <p:nvPr/>
        </p:nvSpPr>
        <p:spPr>
          <a:xfrm>
            <a:off x="7418429" y="5993015"/>
            <a:ext cx="3960000" cy="756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en-US" altLang="ja-JP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requirement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None/>
              <a:defRPr/>
            </a:pPr>
            <a:r>
              <a:rPr lang="en-US" altLang="ja-JP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projects </a:t>
            </a:r>
            <a:r>
              <a:rPr lang="en-US" altLang="ja-JP" sz="1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overlap </a:t>
            </a:r>
            <a:r>
              <a:rPr lang="en-US" altLang="ja-JP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between </a:t>
            </a:r>
            <a:r>
              <a:rPr lang="en-US" altLang="ja-JP" sz="1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  <a:endParaRPr lang="en-US" altLang="ja-JP" sz="1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="" xmlns:a16="http://schemas.microsoft.com/office/drawing/2014/main" id="{2A8E6C64-890A-444B-A482-0D9CECF38FC6}"/>
              </a:ext>
            </a:extLst>
          </p:cNvPr>
          <p:cNvSpPr txBox="1">
            <a:spLocks/>
          </p:cNvSpPr>
          <p:nvPr/>
        </p:nvSpPr>
        <p:spPr>
          <a:xfrm>
            <a:off x="4100048" y="6006286"/>
            <a:ext cx="3384000" cy="756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Font typeface="Arial" panose="020B0604020202020204" pitchFamily="34" charset="0"/>
              <a:buNone/>
              <a:defRPr/>
            </a:pPr>
            <a:r>
              <a:rPr lang="en-US" altLang="ja-JP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project </a:t>
            </a:r>
            <a:r>
              <a:rPr lang="en-US" altLang="ja-JP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Font typeface="Arial" panose="020B0604020202020204" pitchFamily="34" charset="0"/>
              <a:buNone/>
              <a:defRPr/>
            </a:pPr>
            <a:r>
              <a:rPr lang="en-US" altLang="ja-JP" sz="1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projects overlap between types</a:t>
            </a:r>
            <a:endParaRPr lang="en-US" altLang="ja-JP" sz="1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68" y="3491460"/>
            <a:ext cx="359727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90" y="3491460"/>
            <a:ext cx="3603625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525" y="3506981"/>
            <a:ext cx="3597275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76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5A14F9F-725A-475D-BA3F-CF3DAB404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296000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Characteristics of case </a:t>
            </a:r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histories (1)</a:t>
            </a:r>
            <a:endParaRPr kumimoji="1" lang="ja-JP" alt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表 5">
            <a:extLst>
              <a:ext uri="{FF2B5EF4-FFF2-40B4-BE49-F238E27FC236}">
                <a16:creationId xmlns:a16="http://schemas.microsoft.com/office/drawing/2014/main" xmlns="" id="{EF770D01-DC1D-4FB3-A417-FBF5221EA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555743"/>
              </p:ext>
            </p:extLst>
          </p:nvPr>
        </p:nvGraphicFramePr>
        <p:xfrm>
          <a:off x="660000" y="2383172"/>
          <a:ext cx="10944000" cy="3600000"/>
        </p:xfrm>
        <a:graphic>
          <a:graphicData uri="http://schemas.openxmlformats.org/drawingml/2006/table">
            <a:tbl>
              <a:tblPr firstRow="1" bandRow="1"/>
              <a:tblGrid>
                <a:gridCol w="1872000">
                  <a:extLst>
                    <a:ext uri="{9D8B030D-6E8A-4147-A177-3AD203B41FA5}">
                      <a16:colId xmlns:a16="http://schemas.microsoft.com/office/drawing/2014/main" xmlns="" val="3809032491"/>
                    </a:ext>
                  </a:extLst>
                </a:gridCol>
                <a:gridCol w="7632000"/>
                <a:gridCol w="1440000">
                  <a:extLst>
                    <a:ext uri="{9D8B030D-6E8A-4147-A177-3AD203B41FA5}">
                      <a16:colId xmlns:a16="http://schemas.microsoft.com/office/drawing/2014/main" xmlns="" val="1987640739"/>
                    </a:ext>
                  </a:extLst>
                </a:gridCol>
              </a:tblGrid>
              <a:tr h="72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000" dirty="0" smtClean="0"/>
                        <a:t>Requirements</a:t>
                      </a:r>
                      <a:endParaRPr kumimoji="1" lang="ja-JP" altLang="en-US" sz="20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Major characteristics</a:t>
                      </a:r>
                      <a:endParaRPr kumimoji="1" lang="ja-JP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000" dirty="0" smtClean="0"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No. of cases</a:t>
                      </a:r>
                      <a:endParaRPr kumimoji="1" lang="ja-JP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7430846"/>
                  </a:ext>
                </a:extLst>
              </a:tr>
              <a:tr h="75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buClr>
                          <a:schemeClr val="tx1"/>
                        </a:buClr>
                        <a:buFontTx/>
                        <a:buNone/>
                      </a:pPr>
                      <a:r>
                        <a:rPr kumimoji="1" lang="en-US" altLang="ja-JP" sz="2000" dirty="0" smtClean="0"/>
                        <a:t>A)</a:t>
                      </a:r>
                      <a:r>
                        <a:rPr kumimoji="1" lang="en-US" altLang="ja-JP" sz="2000" baseline="0" dirty="0" smtClean="0"/>
                        <a:t> Untapped potential</a:t>
                      </a:r>
                      <a:endParaRPr kumimoji="1" lang="ja-JP" altLang="en-US" sz="20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Utilization of untapped potential in river flow/reservoir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Water diversion from other catchments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12491935"/>
                  </a:ext>
                </a:extLst>
              </a:tr>
              <a:tr h="1368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B) Technical innovation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Improvement of durability of turbine/generator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Improvement of partial load efficiency of turbine/generator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Reuse of existing parts and downsizing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renewed facilities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Improvement of flow capacity of headrace channel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900706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C)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Market needs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Upgrading of frequency control/ phase adjustment functions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Improvement of pumped storage function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10F88928-409C-41D6-A676-B2452BDA7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xmlns="" id="{980E5D52-9C7C-4A9D-8E2D-88FD4638654D}"/>
              </a:ext>
            </a:extLst>
          </p:cNvPr>
          <p:cNvSpPr txBox="1">
            <a:spLocks/>
          </p:cNvSpPr>
          <p:nvPr/>
        </p:nvSpPr>
        <p:spPr>
          <a:xfrm>
            <a:off x="402948" y="1625957"/>
            <a:ext cx="11391254" cy="66004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ja-JP" sz="3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 I: Renewal </a:t>
            </a:r>
            <a:r>
              <a:rPr lang="en-US" altLang="ja-JP" sz="3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upgrading projects</a:t>
            </a:r>
            <a:endParaRPr lang="en-US" altLang="ja-JP" sz="3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F1FFA143-3F26-473B-B92A-FB3DA1CFAE84}"/>
              </a:ext>
            </a:extLst>
          </p:cNvPr>
          <p:cNvSpPr txBox="1"/>
          <p:nvPr/>
        </p:nvSpPr>
        <p:spPr>
          <a:xfrm>
            <a:off x="7926109" y="6024496"/>
            <a:ext cx="381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rgbClr val="0070C0"/>
                </a:solidFill>
                <a:latin typeface="Calibri"/>
                <a:ea typeface="ＭＳ Ｐゴシック" panose="020B0600070205080204" pitchFamily="50" charset="-128"/>
              </a:rPr>
              <a:t>Some cases overlap between requirements</a:t>
            </a:r>
            <a:endParaRPr lang="ja-JP" altLang="en-US" sz="1600" dirty="0">
              <a:solidFill>
                <a:srgbClr val="0070C0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5293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5A14F9F-725A-475D-BA3F-CF3DAB404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296000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Characteristics of case </a:t>
            </a:r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histories (2)</a:t>
            </a:r>
            <a:endParaRPr kumimoji="1" lang="ja-JP" alt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表 5">
            <a:extLst>
              <a:ext uri="{FF2B5EF4-FFF2-40B4-BE49-F238E27FC236}">
                <a16:creationId xmlns:a16="http://schemas.microsoft.com/office/drawing/2014/main" xmlns="" id="{EF770D01-DC1D-4FB3-A417-FBF5221EA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673508"/>
              </p:ext>
            </p:extLst>
          </p:nvPr>
        </p:nvGraphicFramePr>
        <p:xfrm>
          <a:off x="660000" y="2383172"/>
          <a:ext cx="10944000" cy="3667680"/>
        </p:xfrm>
        <a:graphic>
          <a:graphicData uri="http://schemas.openxmlformats.org/drawingml/2006/table">
            <a:tbl>
              <a:tblPr firstRow="1" bandRow="1"/>
              <a:tblGrid>
                <a:gridCol w="1872000">
                  <a:extLst>
                    <a:ext uri="{9D8B030D-6E8A-4147-A177-3AD203B41FA5}">
                      <a16:colId xmlns:a16="http://schemas.microsoft.com/office/drawing/2014/main" xmlns="" val="3809032491"/>
                    </a:ext>
                  </a:extLst>
                </a:gridCol>
                <a:gridCol w="7632000"/>
                <a:gridCol w="1440000">
                  <a:extLst>
                    <a:ext uri="{9D8B030D-6E8A-4147-A177-3AD203B41FA5}">
                      <a16:colId xmlns:a16="http://schemas.microsoft.com/office/drawing/2014/main" xmlns="" val="1987640739"/>
                    </a:ext>
                  </a:extLst>
                </a:gridCol>
              </a:tblGrid>
              <a:tr h="72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000" dirty="0" smtClean="0"/>
                        <a:t>Requirements</a:t>
                      </a:r>
                      <a:endParaRPr kumimoji="1" lang="ja-JP" altLang="en-US" sz="20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Major characteristics</a:t>
                      </a:r>
                      <a:endParaRPr kumimoji="1" lang="ja-JP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000" dirty="0" smtClean="0"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No. of cases</a:t>
                      </a:r>
                      <a:endParaRPr kumimoji="1" lang="ja-JP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7430846"/>
                  </a:ext>
                </a:extLst>
              </a:tr>
              <a:tr h="79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buClr>
                          <a:schemeClr val="tx1"/>
                        </a:buClr>
                        <a:buFontTx/>
                        <a:buNone/>
                      </a:pPr>
                      <a:r>
                        <a:rPr kumimoji="1" lang="en-US" altLang="ja-JP" sz="2000" dirty="0" smtClean="0"/>
                        <a:t>A)</a:t>
                      </a:r>
                      <a:r>
                        <a:rPr kumimoji="1" lang="en-US" altLang="ja-JP" sz="2000" baseline="0" dirty="0" smtClean="0"/>
                        <a:t> Untapped potential</a:t>
                      </a:r>
                      <a:endParaRPr kumimoji="1" lang="ja-JP" altLang="en-US" sz="20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Utilization of environmental flow (E-flow) from dam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Utilization of untapped potential in river flow, channels, etc.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Utilization of unused water head at dam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(34 for E-flow)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12491935"/>
                  </a:ext>
                </a:extLst>
              </a:tr>
              <a:tr h="936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B) Technical innovation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2000"/>
                        </a:lnSpc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New construction of power plant utilizing unused river flow with advanced technologies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Improvement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capacity factor by downsizing of turbine/generator</a:t>
                      </a:r>
                      <a:endParaRPr kumimoji="1" lang="en-US" altLang="ja-JP" sz="2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900706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C)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Market needs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Increase of peak supply capacity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Expansion of pumped storage power plant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Addition of pumped storage function at existing power plant 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10F88928-409C-41D6-A676-B2452BDA7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xmlns="" id="{980E5D52-9C7C-4A9D-8E2D-88FD4638654D}"/>
              </a:ext>
            </a:extLst>
          </p:cNvPr>
          <p:cNvSpPr txBox="1">
            <a:spLocks/>
          </p:cNvSpPr>
          <p:nvPr/>
        </p:nvSpPr>
        <p:spPr>
          <a:xfrm>
            <a:off x="402948" y="1625957"/>
            <a:ext cx="11391254" cy="66004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ja-JP" sz="3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 II: Expansion </a:t>
            </a:r>
            <a:r>
              <a:rPr lang="en-US" altLang="ja-JP" sz="3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redevelopment projects</a:t>
            </a:r>
            <a:endParaRPr lang="en-US" altLang="ja-JP" sz="3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F1FFA143-3F26-473B-B92A-FB3DA1CFAE84}"/>
              </a:ext>
            </a:extLst>
          </p:cNvPr>
          <p:cNvSpPr txBox="1"/>
          <p:nvPr/>
        </p:nvSpPr>
        <p:spPr>
          <a:xfrm>
            <a:off x="7926109" y="6083488"/>
            <a:ext cx="381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rgbClr val="0070C0"/>
                </a:solidFill>
                <a:latin typeface="Calibri"/>
                <a:ea typeface="ＭＳ Ｐゴシック" panose="020B0600070205080204" pitchFamily="50" charset="-128"/>
              </a:rPr>
              <a:t>Some cases overlap between requirements</a:t>
            </a:r>
            <a:endParaRPr lang="ja-JP" altLang="en-US" sz="1600" dirty="0">
              <a:solidFill>
                <a:srgbClr val="0070C0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9270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5A14F9F-725A-475D-BA3F-CF3DAB404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296000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Characteristics of case </a:t>
            </a:r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histories (3)</a:t>
            </a:r>
            <a:endParaRPr kumimoji="1" lang="ja-JP" alt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表 5">
            <a:extLst>
              <a:ext uri="{FF2B5EF4-FFF2-40B4-BE49-F238E27FC236}">
                <a16:creationId xmlns:a16="http://schemas.microsoft.com/office/drawing/2014/main" xmlns="" id="{EF770D01-DC1D-4FB3-A417-FBF5221EA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170897"/>
              </p:ext>
            </p:extLst>
          </p:nvPr>
        </p:nvGraphicFramePr>
        <p:xfrm>
          <a:off x="660000" y="2383172"/>
          <a:ext cx="10944000" cy="3775440"/>
        </p:xfrm>
        <a:graphic>
          <a:graphicData uri="http://schemas.openxmlformats.org/drawingml/2006/table">
            <a:tbl>
              <a:tblPr firstRow="1" bandRow="1"/>
              <a:tblGrid>
                <a:gridCol w="1872000">
                  <a:extLst>
                    <a:ext uri="{9D8B030D-6E8A-4147-A177-3AD203B41FA5}">
                      <a16:colId xmlns:a16="http://schemas.microsoft.com/office/drawing/2014/main" xmlns="" val="3809032491"/>
                    </a:ext>
                  </a:extLst>
                </a:gridCol>
                <a:gridCol w="7632000"/>
                <a:gridCol w="1440000">
                  <a:extLst>
                    <a:ext uri="{9D8B030D-6E8A-4147-A177-3AD203B41FA5}">
                      <a16:colId xmlns:a16="http://schemas.microsoft.com/office/drawing/2014/main" xmlns="" val="1987640739"/>
                    </a:ext>
                  </a:extLst>
                </a:gridCol>
              </a:tblGrid>
              <a:tr h="72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000" dirty="0" smtClean="0"/>
                        <a:t>Requirements</a:t>
                      </a:r>
                      <a:endParaRPr kumimoji="1" lang="ja-JP" altLang="en-US" sz="20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Major characteristics</a:t>
                      </a:r>
                      <a:endParaRPr kumimoji="1" lang="ja-JP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000" dirty="0" smtClean="0">
                          <a:latin typeface="Calibri" panose="020F0502020204030204" pitchFamily="34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No. of cases</a:t>
                      </a:r>
                      <a:endParaRPr kumimoji="1" lang="ja-JP" alt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7430846"/>
                  </a:ext>
                </a:extLst>
              </a:tr>
              <a:tr h="72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buClr>
                          <a:schemeClr val="tx1"/>
                        </a:buClr>
                        <a:buFontTx/>
                        <a:buNone/>
                      </a:pPr>
                      <a:r>
                        <a:rPr kumimoji="1" lang="en-US" altLang="ja-JP" sz="2000" dirty="0" smtClean="0"/>
                        <a:t>A)</a:t>
                      </a:r>
                      <a:r>
                        <a:rPr kumimoji="1" lang="en-US" altLang="ja-JP" sz="2000" baseline="0" dirty="0" smtClean="0"/>
                        <a:t> Untapped potential</a:t>
                      </a:r>
                      <a:endParaRPr kumimoji="1" lang="ja-JP" altLang="en-US" sz="20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Water diversion from other catchments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kumimoji="1" lang="ja-JP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12491935"/>
                  </a:ext>
                </a:extLst>
              </a:tr>
              <a:tr h="13680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B) Technical innovation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Extension of flow range for power generation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Improvement of capacity factor by downsizing turbine/generator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Optimization of intake discharge management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Improvement of flow capacity of headrace channel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Refinement of reservoir inflow prediction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900706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C)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Market needs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Extension of flow range for power generation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10F88928-409C-41D6-A676-B2452BDA7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xmlns="" id="{980E5D52-9C7C-4A9D-8E2D-88FD4638654D}"/>
              </a:ext>
            </a:extLst>
          </p:cNvPr>
          <p:cNvSpPr txBox="1">
            <a:spLocks/>
          </p:cNvSpPr>
          <p:nvPr/>
        </p:nvSpPr>
        <p:spPr>
          <a:xfrm>
            <a:off x="402948" y="1625957"/>
            <a:ext cx="11391254" cy="66004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ja-JP" sz="3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 III: Operational </a:t>
            </a:r>
            <a:r>
              <a:rPr lang="en-US" altLang="ja-JP" sz="3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improvement</a:t>
            </a:r>
            <a:endParaRPr lang="en-US" altLang="ja-JP" sz="3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F1FFA143-3F26-473B-B92A-FB3DA1CFAE84}"/>
              </a:ext>
            </a:extLst>
          </p:cNvPr>
          <p:cNvSpPr txBox="1"/>
          <p:nvPr/>
        </p:nvSpPr>
        <p:spPr>
          <a:xfrm>
            <a:off x="7926109" y="6201472"/>
            <a:ext cx="3816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rgbClr val="0070C0"/>
                </a:solidFill>
                <a:latin typeface="Calibri"/>
                <a:ea typeface="ＭＳ Ｐゴシック" panose="020B0600070205080204" pitchFamily="50" charset="-128"/>
              </a:rPr>
              <a:t>Some cases overlap between requirements</a:t>
            </a:r>
            <a:endParaRPr lang="ja-JP" altLang="en-US" sz="1600" dirty="0">
              <a:solidFill>
                <a:srgbClr val="0070C0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697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ACCEE6A-4717-4660-8153-A23A52335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Summary and request for participants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80E5D52-9C7C-4A9D-8E2D-88FD46386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00" y="1848484"/>
            <a:ext cx="11520000" cy="4716000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</a:pPr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Many cases on utilization of </a:t>
            </a:r>
            <a:r>
              <a:rPr lang="en-US" altLang="ja-JP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untapped potential,</a:t>
            </a:r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innovative/advanced methodologies</a:t>
            </a:r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response to </a:t>
            </a:r>
            <a:r>
              <a:rPr lang="en-US" altLang="ja-JP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market needs</a:t>
            </a:r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can be identified through the case history study. </a:t>
            </a:r>
            <a:endParaRPr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The categorization of projects and requirements for HUHOs with case histories in this study is helpful </a:t>
            </a:r>
            <a:r>
              <a:rPr lang="en-US" altLang="ja-JP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systematically identify HUHOs</a:t>
            </a:r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in the improvement of existing hydropower performance. </a:t>
            </a:r>
          </a:p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The methodology can be </a:t>
            </a:r>
            <a:r>
              <a:rPr lang="en-US" altLang="ja-JP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applicable to a wide range of modernization projects</a:t>
            </a:r>
            <a:r>
              <a:rPr lang="en-US" altLang="ja-JP" dirty="0" smtClean="0">
                <a:latin typeface="Calibri" panose="020F0502020204030204" pitchFamily="34" charset="0"/>
                <a:cs typeface="Calibri" panose="020F0502020204030204" pitchFamily="34" charset="0"/>
              </a:rPr>
              <a:t> based on the case histories.</a:t>
            </a:r>
          </a:p>
          <a:p>
            <a:pPr>
              <a:spcBef>
                <a:spcPts val="1800"/>
              </a:spcBef>
              <a:buClr>
                <a:schemeClr val="tx1"/>
              </a:buClr>
            </a:pPr>
            <a:r>
              <a:rPr lang="en-US" altLang="ja-JP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 histories from the WS participants are welcomed!</a:t>
            </a:r>
          </a:p>
          <a:p>
            <a:pPr lvl="1" indent="-360000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ja-JP" sz="2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Please contact </a:t>
            </a:r>
            <a:r>
              <a:rPr lang="en-US" altLang="ja-JP" sz="2000" b="1" u="sng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hydropower-2@jepic.or.jp</a:t>
            </a:r>
            <a:endParaRPr lang="en-US" altLang="ja-JP" sz="20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43D5A43D-7F86-4A0C-9C22-73B31B368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8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0AA7CE3-F367-4B8D-931A-54F61AC58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ja-JP" sz="4800" i="1" dirty="0">
                <a:latin typeface="Calibri" panose="020F0502020204030204" pitchFamily="34" charset="0"/>
                <a:cs typeface="Calibri" panose="020F0502020204030204" pitchFamily="34" charset="0"/>
              </a:rPr>
              <a:t>Thank you for attention!</a:t>
            </a:r>
            <a:endParaRPr kumimoji="1" lang="ja-JP" alt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DA79EEF2-3AD2-4F45-AF40-464A4AF29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C1DB1-BCA1-4BC0-8CDD-CA1A776033F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32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6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5118</TotalTime>
  <Words>581</Words>
  <Application>Microsoft Office PowerPoint</Application>
  <PresentationFormat>ユーザー設定</PresentationFormat>
  <Paragraphs>110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6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Office テーマ</vt:lpstr>
      <vt:lpstr>1_Office テーマ</vt:lpstr>
      <vt:lpstr>2_Office テーマ</vt:lpstr>
      <vt:lpstr>3_Office テーマ</vt:lpstr>
      <vt:lpstr>6_Office テーマ</vt:lpstr>
      <vt:lpstr>7_Office テーマ</vt:lpstr>
      <vt:lpstr>Overview of Task 2:  Improving Performance from Existing Hydropower</vt:lpstr>
      <vt:lpstr>Overview of Task 2</vt:lpstr>
      <vt:lpstr>Scope of case histories</vt:lpstr>
      <vt:lpstr>Status of case history study</vt:lpstr>
      <vt:lpstr>Characteristics of case histories (1)</vt:lpstr>
      <vt:lpstr>Characteristics of case histories (2)</vt:lpstr>
      <vt:lpstr>Characteristics of case histories (3)</vt:lpstr>
      <vt:lpstr>Summary and request for participants</vt:lpstr>
      <vt:lpstr>Thank you for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the present methodologies to improve existing hydropower performance - case history approach</dc:title>
  <dc:creator>洋一 宮永</dc:creator>
  <cp:lastModifiedBy>MIYA</cp:lastModifiedBy>
  <cp:revision>363</cp:revision>
  <cp:lastPrinted>2021-02-15T00:26:38Z</cp:lastPrinted>
  <dcterms:created xsi:type="dcterms:W3CDTF">2020-02-13T09:02:19Z</dcterms:created>
  <dcterms:modified xsi:type="dcterms:W3CDTF">2022-02-26T07:57:18Z</dcterms:modified>
</cp:coreProperties>
</file>